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4"/>
  </p:sldMasterIdLst>
  <p:notesMasterIdLst>
    <p:notesMasterId r:id="rId43"/>
  </p:notesMasterIdLst>
  <p:sldIdLst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9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1" r:id="rId37"/>
    <p:sldId id="292" r:id="rId38"/>
    <p:sldId id="298" r:id="rId39"/>
    <p:sldId id="295" r:id="rId40"/>
    <p:sldId id="296" r:id="rId41"/>
    <p:sldId id="297" r:id="rId42"/>
  </p:sldIdLst>
  <p:sldSz cx="12192000" cy="6858000"/>
  <p:notesSz cx="7010400" cy="9296400"/>
  <p:embeddedFontLst>
    <p:embeddedFont>
      <p:font typeface="Lato Light" panose="020F0502020204030203" pitchFamily="34" charset="0"/>
      <p:regular r:id="rId44"/>
      <p:bold r:id="rId45"/>
      <p:italic r:id="rId46"/>
      <p:boldItalic r:id="rId47"/>
    </p:embeddedFont>
    <p:embeddedFont>
      <p:font typeface="Open Sans ExtraBold" panose="020B0906030804020204" pitchFamily="34" charset="0"/>
      <p:bold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17D3A6-AA90-4FF3-9BE1-31797E40D00C}" v="1" dt="2025-04-16T13:55:41.0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font" Target="fonts/font4.fntdata"/><Relationship Id="rId50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font" Target="fonts/font2.fntdata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1.fntdata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5.fntdata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3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93150" rIns="93150" bIns="9315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6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93150" rIns="93150" bIns="9315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93150" rIns="93150" bIns="9315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93150" rIns="93150" bIns="9315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50" tIns="46550" rIns="93150" bIns="4655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487cef063_3_0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g5487cef063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7fa162f05a_0_4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 and wipers? - MD to discuss retention</a:t>
            </a:r>
            <a:endParaRPr/>
          </a:p>
        </p:txBody>
      </p:sp>
      <p:sp>
        <p:nvSpPr>
          <p:cNvPr id="199" name="Google Shape;199;g7fa162f05a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7fa162f05a_0_148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 ask about KEYS?</a:t>
            </a:r>
            <a:endParaRPr/>
          </a:p>
        </p:txBody>
      </p:sp>
      <p:sp>
        <p:nvSpPr>
          <p:cNvPr id="208" name="Google Shape;208;g7fa162f05a_0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7fa162f05a_0_15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 ask about the exterior?</a:t>
            </a:r>
            <a:endParaRPr/>
          </a:p>
        </p:txBody>
      </p:sp>
      <p:sp>
        <p:nvSpPr>
          <p:cNvPr id="217" name="Google Shape;217;g7fa162f05a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7fa162f05a_0_164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 what about overall appearance?</a:t>
            </a:r>
            <a:endParaRPr/>
          </a:p>
        </p:txBody>
      </p:sp>
      <p:sp>
        <p:nvSpPr>
          <p:cNvPr id="226" name="Google Shape;226;g7fa162f05a_0_1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7fa162f05a_0_17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 ask where should copy of the RO be?</a:t>
            </a:r>
            <a:endParaRPr/>
          </a:p>
        </p:txBody>
      </p:sp>
      <p:sp>
        <p:nvSpPr>
          <p:cNvPr id="235" name="Google Shape;235;g7fa162f05a_0_1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g7fa162f05a_0_180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g7fa162f05a_0_1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7fa162f05a_0_238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253" name="Google Shape;253;g7fa162f05a_0_2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7fa162f05a_0_25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262" name="Google Shape;262;g7fa162f05a_0_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7fa162f05a_0_188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271" name="Google Shape;271;g7fa162f05a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567846238d_0_9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281" name="Google Shape;281;g567846238d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54ad0ead2a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54ad0ead2a_1_0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MD</a:t>
            </a:r>
            <a:endParaRPr/>
          </a:p>
        </p:txBody>
      </p:sp>
      <p:sp>
        <p:nvSpPr>
          <p:cNvPr id="124" name="Google Shape;124;g54ad0ead2a_1_0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00" cy="466500"/>
          </a:xfrm>
          <a:prstGeom prst="rect">
            <a:avLst/>
          </a:prstGeom>
        </p:spPr>
        <p:txBody>
          <a:bodyPr spcFirstLastPara="1" wrap="square" lIns="93150" tIns="46550" rIns="93150" bIns="465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7fa162f05a_0_49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291" name="Google Shape;291;g7fa162f05a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7fa162f05a_0_58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301" name="Google Shape;301;g7fa162f05a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>
          <a:extLst>
            <a:ext uri="{FF2B5EF4-FFF2-40B4-BE49-F238E27FC236}">
              <a16:creationId xmlns:a16="http://schemas.microsoft.com/office/drawing/2014/main" id="{CFF40FAC-9FCE-E82F-18A3-633A20877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7fa162f05a_0_58:notes">
            <a:extLst>
              <a:ext uri="{FF2B5EF4-FFF2-40B4-BE49-F238E27FC236}">
                <a16:creationId xmlns:a16="http://schemas.microsoft.com/office/drawing/2014/main" id="{F69EE028-A4E9-3D6B-EF9A-0273F5E65ED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301" name="Google Shape;301;g7fa162f05a_0_58:notes">
            <a:extLst>
              <a:ext uri="{FF2B5EF4-FFF2-40B4-BE49-F238E27FC236}">
                <a16:creationId xmlns:a16="http://schemas.microsoft.com/office/drawing/2014/main" id="{00321EF4-4664-DCA0-D2F4-A1B247F1DF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5889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567846238d_0_2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 video then…. whats covered under Travel interuption?</a:t>
            </a:r>
            <a:endParaRPr/>
          </a:p>
        </p:txBody>
      </p:sp>
      <p:sp>
        <p:nvSpPr>
          <p:cNvPr id="311" name="Google Shape;311;g567846238d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7fa162f05a_0_19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 How about rental car if needed?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g7fa162f05a_0_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7fa162f05a_0_6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 Peace of Mind=Toyota has your back</a:t>
            </a:r>
            <a:endParaRPr/>
          </a:p>
        </p:txBody>
      </p:sp>
      <p:sp>
        <p:nvSpPr>
          <p:cNvPr id="331" name="Google Shape;331;g7fa162f05a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7fa162f05a_0_76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</a:t>
            </a:r>
            <a:endParaRPr/>
          </a:p>
        </p:txBody>
      </p:sp>
      <p:sp>
        <p:nvSpPr>
          <p:cNvPr id="341" name="Google Shape;341;g7fa162f05a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g55183c5eee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1" name="Google Shape;351;g55183c5eee_0_9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352" name="Google Shape;352;g55183c5eee_0_9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00" cy="466500"/>
          </a:xfrm>
          <a:prstGeom prst="rect">
            <a:avLst/>
          </a:prstGeom>
        </p:spPr>
        <p:txBody>
          <a:bodyPr spcFirstLastPara="1" wrap="square" lIns="93150" tIns="46550" rIns="93150" bIns="465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7fa162f05a_0_12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358" name="Google Shape;358;g7fa162f05a_0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8329ee6bb2_0_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368" name="Google Shape;368;g8329ee6bb2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5487cef063_3_8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! Negative equity could be a problem for some customers  when we come out of this time. TCUVs could help a customer  overcome that with STRONG ADVANCE up to 140% with SETF and other major lenders have high advances than normal as well.</a:t>
            </a:r>
            <a:endParaRPr/>
          </a:p>
        </p:txBody>
      </p:sp>
      <p:sp>
        <p:nvSpPr>
          <p:cNvPr id="133" name="Google Shape;133;g5487cef063_3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g7fa162f05a_0_8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378" name="Google Shape;378;g7fa162f05a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7fa162f05a_0_94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388" name="Google Shape;388;g7fa162f05a_0_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7fa162f05a_0_103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398" name="Google Shape;398;g7fa162f05a_0_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7fa162f05a_0_112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mkd</a:t>
            </a:r>
            <a:endParaRPr/>
          </a:p>
        </p:txBody>
      </p:sp>
      <p:sp>
        <p:nvSpPr>
          <p:cNvPr id="416" name="Google Shape;416;g7fa162f05a_0_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7fa162f05a_0_263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Consumer facing….Toyota is pointing traffic here from there Digital marketing. SPEND TIME NAVIGATING</a:t>
            </a:r>
            <a:endParaRPr/>
          </a:p>
        </p:txBody>
      </p:sp>
      <p:sp>
        <p:nvSpPr>
          <p:cNvPr id="426" name="Google Shape;426;g7fa162f05a_0_2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g8674901e28_1_81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g8674901e28_1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8674901e28_1_0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7" name="Google Shape;467;g8674901e28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g54ad0ead2a_1_10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MD</a:t>
            </a:r>
            <a:endParaRPr/>
          </a:p>
        </p:txBody>
      </p:sp>
      <p:sp>
        <p:nvSpPr>
          <p:cNvPr id="478" name="Google Shape;478;g54ad0ead2a_1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7fa162f05a_0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7fa162f05a_0_130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MD</a:t>
            </a:r>
            <a:endParaRPr/>
          </a:p>
        </p:txBody>
      </p:sp>
      <p:sp>
        <p:nvSpPr>
          <p:cNvPr id="144" name="Google Shape;144;g7fa162f05a_0_130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00" cy="466500"/>
          </a:xfrm>
          <a:prstGeom prst="rect">
            <a:avLst/>
          </a:prstGeom>
        </p:spPr>
        <p:txBody>
          <a:bodyPr spcFirstLastPara="1" wrap="square" lIns="93150" tIns="46550" rIns="93150" bIns="465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fa162f05a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fa162f05a_0_139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MD</a:t>
            </a:r>
            <a:endParaRPr/>
          </a:p>
        </p:txBody>
      </p:sp>
      <p:sp>
        <p:nvSpPr>
          <p:cNvPr id="154" name="Google Shape;154;g7fa162f05a_0_139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00" cy="466500"/>
          </a:xfrm>
          <a:prstGeom prst="rect">
            <a:avLst/>
          </a:prstGeom>
        </p:spPr>
        <p:txBody>
          <a:bodyPr spcFirstLastPara="1" wrap="square" lIns="93150" tIns="46550" rIns="93150" bIns="465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567846238d_0_18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MD to start, BD to ask question</a:t>
            </a:r>
            <a:endParaRPr/>
          </a:p>
        </p:txBody>
      </p:sp>
      <p:sp>
        <p:nvSpPr>
          <p:cNvPr id="163" name="Google Shape;163;g567846238d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7fa162f05a_0_17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BDLets talk about recalls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about brakes? </a:t>
            </a:r>
            <a:endParaRPr/>
          </a:p>
        </p:txBody>
      </p:sp>
      <p:sp>
        <p:nvSpPr>
          <p:cNvPr id="172" name="Google Shape;172;g7fa162f05a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7fa162f05a_0_25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 How about the tires?</a:t>
            </a:r>
            <a:endParaRPr/>
          </a:p>
        </p:txBody>
      </p:sp>
      <p:sp>
        <p:nvSpPr>
          <p:cNvPr id="181" name="Google Shape;181;g7fa162f05a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7fa162f05a_0_33:notes"/>
          <p:cNvSpPr txBox="1">
            <a:spLocks noGrp="1"/>
          </p:cNvSpPr>
          <p:nvPr>
            <p:ph type="body" idx="1"/>
          </p:nvPr>
        </p:nvSpPr>
        <p:spPr>
          <a:xfrm>
            <a:off x="701040" y="4473892"/>
            <a:ext cx="5608200" cy="3660600"/>
          </a:xfrm>
          <a:prstGeom prst="rect">
            <a:avLst/>
          </a:prstGeom>
        </p:spPr>
        <p:txBody>
          <a:bodyPr spcFirstLastPara="1" wrap="square" lIns="93150" tIns="93150" rIns="93150" bIns="9315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BD</a:t>
            </a:r>
            <a:endParaRPr/>
          </a:p>
        </p:txBody>
      </p:sp>
      <p:sp>
        <p:nvSpPr>
          <p:cNvPr id="190" name="Google Shape;190;g7fa162f05a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Title Slide">
  <p:cSld name="7_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 ExtraBold"/>
              <a:buNone/>
              <a:defRPr sz="44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 ExtraBold"/>
              <a:buNone/>
              <a:defRPr sz="44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efault Slide">
  <p:cSld name="1_Default Slid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 ExtraBold"/>
              <a:buNone/>
              <a:defRPr sz="60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 ExtraBold"/>
              <a:buNone/>
              <a:defRPr sz="44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 ExtraBold"/>
              <a:buNone/>
              <a:defRPr sz="44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7" name="Google Shape;47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 ExtraBold"/>
              <a:buNone/>
              <a:defRPr sz="32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 ExtraBold"/>
              <a:buNone/>
              <a:defRPr sz="44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0" name="Google Shape;70;p1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1" name="Google Shape;7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2" name="Google Shape;7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 ExtraBold"/>
              <a:buNone/>
              <a:defRPr sz="4400" b="0" i="0" u="none" strike="noStrike" cap="none">
                <a:solidFill>
                  <a:schemeClr val="dk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8" r:id="rId9"/>
    <p:sldLayoutId id="2147483659" r:id="rId10"/>
  </p:sldLayoutIdLst>
  <mc:AlternateContent xmlns:mc="http://schemas.openxmlformats.org/markup-compatibility/2006" xmlns:p14="http://schemas.microsoft.com/office/powerpoint/2010/main">
    <mc:Choice Requires="p14">
      <p:transition spd="slow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michael.dean@setoyota.com" TargetMode="External"/><Relationship Id="rId5" Type="http://schemas.openxmlformats.org/officeDocument/2006/relationships/hyperlink" Target="mailto:christina.gerrish@setoyota.com" TargetMode="External"/><Relationship Id="rId4" Type="http://schemas.openxmlformats.org/officeDocument/2006/relationships/hyperlink" Target="mailto:sue.swanson@setoyota.co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7" name="Google Shape;87;p14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16162" y="1436825"/>
            <a:ext cx="8559676" cy="29489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4"/>
          <p:cNvSpPr txBox="1"/>
          <p:nvPr/>
        </p:nvSpPr>
        <p:spPr>
          <a:xfrm>
            <a:off x="2749748" y="4250275"/>
            <a:ext cx="6946500" cy="113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/>
              <a:t>“The Best New Cars make the Best Used Cars” </a:t>
            </a:r>
            <a:endParaRPr sz="2400" i="1"/>
          </a:p>
        </p:txBody>
      </p:sp>
      <p:pic>
        <p:nvPicPr>
          <p:cNvPr id="1030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E26E2FD5-EAB8-A037-950D-19EBFC7E4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6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26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6"/>
          <p:cNvSpPr txBox="1"/>
          <p:nvPr/>
        </p:nvSpPr>
        <p:spPr>
          <a:xfrm>
            <a:off x="582550" y="1139525"/>
            <a:ext cx="10814400" cy="56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22222"/>
                </a:solidFill>
              </a:rPr>
              <a:t>		</a:t>
            </a:r>
            <a:r>
              <a:rPr lang="en-US" sz="1800" b="1" u="sng">
                <a:solidFill>
                  <a:srgbClr val="222222"/>
                </a:solidFill>
              </a:rPr>
              <a:t>Customer Benefits</a:t>
            </a:r>
            <a:endParaRPr sz="1800" b="1" u="sng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Recalls </a:t>
            </a:r>
            <a:r>
              <a:rPr lang="en-US" sz="1800">
                <a:solidFill>
                  <a:srgbClr val="222222"/>
                </a:solidFill>
              </a:rPr>
              <a:t>-  No open recalls or special service campaigns.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Brakes</a:t>
            </a:r>
            <a:r>
              <a:rPr lang="en-US" sz="1800">
                <a:solidFill>
                  <a:srgbClr val="222222"/>
                </a:solidFill>
              </a:rPr>
              <a:t> - Brakes must measure at least 50% wear remaining.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Tires</a:t>
            </a:r>
            <a:r>
              <a:rPr lang="en-US" sz="1800">
                <a:solidFill>
                  <a:srgbClr val="222222"/>
                </a:solidFill>
              </a:rPr>
              <a:t> -  Tread depth must register at least 50% life remaining.  4 matching tires required.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Wiper Blades</a:t>
            </a:r>
            <a:r>
              <a:rPr lang="en-US" sz="1800">
                <a:solidFill>
                  <a:srgbClr val="222222"/>
                </a:solidFill>
              </a:rPr>
              <a:t> -  New wiper blades must be installed.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05" name="Google Shape;205;p26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10DF17EB-D5AD-4588-5FCD-E31EB02A5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7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27"/>
          <p:cNvSpPr txBox="1"/>
          <p:nvPr/>
        </p:nvSpPr>
        <p:spPr>
          <a:xfrm>
            <a:off x="582550" y="1139525"/>
            <a:ext cx="10814400" cy="44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Keys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Exterior Condition</a:t>
            </a:r>
            <a:r>
              <a:rPr lang="en-US" sz="1800" dirty="0">
                <a:solidFill>
                  <a:srgbClr val="222222"/>
                </a:solidFill>
              </a:rPr>
              <a:t> - 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Appearance </a:t>
            </a:r>
            <a:r>
              <a:rPr lang="en-US" sz="1800" dirty="0">
                <a:solidFill>
                  <a:srgbClr val="222222"/>
                </a:solidFill>
              </a:rPr>
              <a:t>- 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Copy of the Inspection and RO</a:t>
            </a:r>
            <a:r>
              <a:rPr lang="en-US" sz="1800" dirty="0">
                <a:solidFill>
                  <a:srgbClr val="222222"/>
                </a:solidFill>
              </a:rPr>
              <a:t> -   </a:t>
            </a:r>
            <a:endParaRPr sz="1800"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13" name="Google Shape;213;p27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7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4BE296DF-3C50-957D-97AB-EAE01789CB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8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28"/>
          <p:cNvSpPr txBox="1"/>
          <p:nvPr/>
        </p:nvSpPr>
        <p:spPr>
          <a:xfrm>
            <a:off x="582550" y="1139525"/>
            <a:ext cx="10814400" cy="44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Keys</a:t>
            </a:r>
            <a:r>
              <a:rPr lang="en-US" sz="1800" dirty="0">
                <a:solidFill>
                  <a:srgbClr val="222222"/>
                </a:solidFill>
              </a:rPr>
              <a:t> - 2 master key required for Gold, only 1 for Silver.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Exterior Condition</a:t>
            </a:r>
            <a:r>
              <a:rPr lang="en-US" sz="1800" dirty="0">
                <a:solidFill>
                  <a:srgbClr val="222222"/>
                </a:solidFill>
              </a:rPr>
              <a:t> - 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Appearance </a:t>
            </a:r>
            <a:r>
              <a:rPr lang="en-US" sz="1800" dirty="0">
                <a:solidFill>
                  <a:srgbClr val="222222"/>
                </a:solidFill>
              </a:rPr>
              <a:t>- 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Copy of the Inspection and RO</a:t>
            </a:r>
            <a:r>
              <a:rPr lang="en-US" sz="1800" dirty="0">
                <a:solidFill>
                  <a:srgbClr val="222222"/>
                </a:solidFill>
              </a:rPr>
              <a:t> -   </a:t>
            </a:r>
            <a:endParaRPr sz="1800"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22" name="Google Shape;222;p28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28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06EFF69C-620F-15ED-1926-4F5A2EB6D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9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29"/>
          <p:cNvSpPr txBox="1"/>
          <p:nvPr/>
        </p:nvSpPr>
        <p:spPr>
          <a:xfrm>
            <a:off x="582550" y="1139525"/>
            <a:ext cx="10814400" cy="44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Keys</a:t>
            </a:r>
            <a:r>
              <a:rPr lang="en-US" sz="1800" dirty="0">
                <a:solidFill>
                  <a:srgbClr val="222222"/>
                </a:solidFill>
              </a:rPr>
              <a:t> - 2 master key required for Gold, only 1 for Silver.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Exterior Condition</a:t>
            </a:r>
            <a:r>
              <a:rPr lang="en-US" sz="1800" dirty="0">
                <a:solidFill>
                  <a:srgbClr val="222222"/>
                </a:solidFill>
              </a:rPr>
              <a:t> -  Relatively free of minor dings and scratches.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Appearance </a:t>
            </a:r>
            <a:r>
              <a:rPr lang="en-US" sz="1800" dirty="0">
                <a:solidFill>
                  <a:srgbClr val="222222"/>
                </a:solidFill>
              </a:rPr>
              <a:t>- 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Copy of the Inspection and RO</a:t>
            </a:r>
            <a:r>
              <a:rPr lang="en-US" sz="1800" dirty="0">
                <a:solidFill>
                  <a:srgbClr val="222222"/>
                </a:solidFill>
              </a:rPr>
              <a:t> -   </a:t>
            </a:r>
            <a:endParaRPr sz="1800"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31" name="Google Shape;231;p29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29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FA87FA81-B678-6573-F0F3-903FCA3284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0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30"/>
          <p:cNvSpPr txBox="1"/>
          <p:nvPr/>
        </p:nvSpPr>
        <p:spPr>
          <a:xfrm>
            <a:off x="582550" y="1139525"/>
            <a:ext cx="10814400" cy="42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Keys</a:t>
            </a:r>
            <a:r>
              <a:rPr lang="en-US" sz="1800" dirty="0">
                <a:solidFill>
                  <a:srgbClr val="222222"/>
                </a:solidFill>
              </a:rPr>
              <a:t> - 2 master key required for Gold, only 1 for Silver.</a:t>
            </a: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Exterior Condition</a:t>
            </a:r>
            <a:r>
              <a:rPr lang="en-US" sz="1800" dirty="0">
                <a:solidFill>
                  <a:srgbClr val="222222"/>
                </a:solidFill>
              </a:rPr>
              <a:t> -  Relatively free of minor dings and scratches.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Appearance </a:t>
            </a:r>
            <a:r>
              <a:rPr lang="en-US" sz="1800" dirty="0">
                <a:solidFill>
                  <a:srgbClr val="222222"/>
                </a:solidFill>
              </a:rPr>
              <a:t>-  Interior / Exterior detailing required.  Must be maintained while in stock.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Copy of the Inspection and RO</a:t>
            </a:r>
            <a:r>
              <a:rPr lang="en-US" sz="1800" dirty="0">
                <a:solidFill>
                  <a:srgbClr val="222222"/>
                </a:solidFill>
              </a:rPr>
              <a:t> - 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b="1"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40" name="Google Shape;240;p30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0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9011A806-1739-12BF-F07B-1AFFCEF13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31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8" name="Google Shape;248;p31"/>
          <p:cNvSpPr txBox="1"/>
          <p:nvPr/>
        </p:nvSpPr>
        <p:spPr>
          <a:xfrm>
            <a:off x="582550" y="1139525"/>
            <a:ext cx="10814400" cy="44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Keys</a:t>
            </a:r>
            <a:r>
              <a:rPr lang="en-US" sz="1800" dirty="0">
                <a:solidFill>
                  <a:srgbClr val="222222"/>
                </a:solidFill>
              </a:rPr>
              <a:t> - 2 master key required for Gold, only 1 for Silver.</a:t>
            </a: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Exterior Condition</a:t>
            </a:r>
            <a:r>
              <a:rPr lang="en-US" sz="1800" dirty="0">
                <a:solidFill>
                  <a:srgbClr val="222222"/>
                </a:solidFill>
              </a:rPr>
              <a:t> -  Relatively free of minor dings and scratches.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Appearance </a:t>
            </a:r>
            <a:r>
              <a:rPr lang="en-US" sz="1800" dirty="0">
                <a:solidFill>
                  <a:srgbClr val="222222"/>
                </a:solidFill>
              </a:rPr>
              <a:t>-  Interior / Exterior detailing required.  Must be maintained while in stock.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Copy of the Inspection and RO</a:t>
            </a:r>
            <a:r>
              <a:rPr lang="en-US" sz="1800" dirty="0">
                <a:solidFill>
                  <a:srgbClr val="222222"/>
                </a:solidFill>
              </a:rPr>
              <a:t> -  Copies placed in the vehicle. </a:t>
            </a:r>
            <a:endParaRPr sz="1800"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49" name="Google Shape;249;p31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1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2C6D16D0-D4D9-5E9B-A0C3-9885D5E9A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32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32"/>
          <p:cNvSpPr txBox="1"/>
          <p:nvPr/>
        </p:nvSpPr>
        <p:spPr>
          <a:xfrm>
            <a:off x="582550" y="1139525"/>
            <a:ext cx="10814400" cy="44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15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Carfax history report  -</a:t>
            </a:r>
            <a:r>
              <a:rPr lang="en-US" b="1" dirty="0">
                <a:solidFill>
                  <a:srgbClr val="222222"/>
                </a:solidFill>
              </a:rPr>
              <a:t> </a:t>
            </a:r>
            <a:endParaRPr lang="en-US" u="sng">
              <a:solidFill>
                <a:srgbClr val="1155CC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58" name="Google Shape;258;p32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2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- Carfax</a:t>
            </a:r>
            <a:endParaRPr sz="42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90AD2D57-DC61-E015-9986-E18AAAC0CC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33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33"/>
          <p:cNvSpPr txBox="1"/>
          <p:nvPr/>
        </p:nvSpPr>
        <p:spPr>
          <a:xfrm>
            <a:off x="582550" y="1139525"/>
            <a:ext cx="10814400" cy="449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Carfax history report</a:t>
            </a:r>
            <a:r>
              <a:rPr lang="en-US" sz="1800" dirty="0">
                <a:solidFill>
                  <a:srgbClr val="222222"/>
                </a:solidFill>
              </a:rPr>
              <a:t> - No frame or structural damage, no flood damage, no odometer discrepancies or airbag deployment issues.</a:t>
            </a:r>
            <a:endParaRPr sz="1800"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67" name="Google Shape;267;p33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33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- Carfax</a:t>
            </a:r>
            <a:endParaRPr sz="42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B89EDA4A-BD36-24DB-1F30-8DFEF6EE78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4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34"/>
          <p:cNvSpPr txBox="1"/>
          <p:nvPr/>
        </p:nvSpPr>
        <p:spPr>
          <a:xfrm>
            <a:off x="228600" y="381000"/>
            <a:ext cx="5644662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– Gold Warranty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34"/>
          <p:cNvSpPr txBox="1"/>
          <p:nvPr/>
        </p:nvSpPr>
        <p:spPr>
          <a:xfrm>
            <a:off x="582550" y="1139525"/>
            <a:ext cx="10814400" cy="54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12 - month or 12,000 - mile comprehensive warranty - </a:t>
            </a:r>
            <a:endParaRPr lang="en-US" u="sng">
              <a:solidFill>
                <a:srgbClr val="1155CC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222222"/>
                </a:solidFill>
              </a:rPr>
              <a:t>	</a:t>
            </a:r>
            <a:endParaRPr sz="1800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7 - year or 100,000 - mile powertrain - 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7 – year or 100,000 - roadside assistance - </a:t>
            </a:r>
            <a:endParaRPr sz="1800" b="1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78" name="Google Shape;278;p34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0739AA05-3240-E835-03A6-9B0E6AB2A0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5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35"/>
          <p:cNvSpPr txBox="1"/>
          <p:nvPr/>
        </p:nvSpPr>
        <p:spPr>
          <a:xfrm>
            <a:off x="582550" y="1139525"/>
            <a:ext cx="10814400" cy="54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12 - month or 12,000 - mile comprehensive warranty - </a:t>
            </a:r>
            <a:r>
              <a:rPr lang="en-US" sz="1800" dirty="0">
                <a:solidFill>
                  <a:srgbClr val="222222"/>
                </a:solidFill>
              </a:rPr>
              <a:t>Starts at time of TCUV purchase.  Customer receives balance of factory comprehensive 3 </a:t>
            </a:r>
            <a:r>
              <a:rPr lang="en-US" sz="1800" dirty="0" err="1">
                <a:solidFill>
                  <a:srgbClr val="222222"/>
                </a:solidFill>
              </a:rPr>
              <a:t>yr</a:t>
            </a:r>
            <a:r>
              <a:rPr lang="en-US" sz="1800" dirty="0">
                <a:solidFill>
                  <a:srgbClr val="222222"/>
                </a:solidFill>
              </a:rPr>
              <a:t> 36,000 mile or the 12 - month, 12,000 - mile comprehensive TCUV warranty, whichever is greater.</a:t>
            </a:r>
            <a:r>
              <a:rPr lang="en-US" sz="1800" b="1" dirty="0">
                <a:solidFill>
                  <a:srgbClr val="222222"/>
                </a:solidFill>
              </a:rPr>
              <a:t>	</a:t>
            </a:r>
            <a:endParaRPr sz="1800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7 - year or 100,000 - mile powertrain - 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7 - year or 100,000 – mile roadside assistance - </a:t>
            </a:r>
            <a:endParaRPr sz="1800" b="1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88" name="Google Shape;288;p35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159A8E66-1E41-3085-4E06-98E1C3EA0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76;p34">
            <a:extLst>
              <a:ext uri="{FF2B5EF4-FFF2-40B4-BE49-F238E27FC236}">
                <a16:creationId xmlns:a16="http://schemas.microsoft.com/office/drawing/2014/main" id="{4EDB4207-C77C-5E4D-DAFE-7761DFA514AF}"/>
              </a:ext>
            </a:extLst>
          </p:cNvPr>
          <p:cNvSpPr txBox="1"/>
          <p:nvPr/>
        </p:nvSpPr>
        <p:spPr>
          <a:xfrm>
            <a:off x="228600" y="381000"/>
            <a:ext cx="5644662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– Gold Warranty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8"/>
          <p:cNvSpPr txBox="1"/>
          <p:nvPr/>
        </p:nvSpPr>
        <p:spPr>
          <a:xfrm>
            <a:off x="381550" y="1388875"/>
            <a:ext cx="11048100" cy="38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71600" lvl="2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en-US" sz="2000" b="1" dirty="0">
                <a:solidFill>
                  <a:srgbClr val="222222"/>
                </a:solidFill>
              </a:rPr>
              <a:t>TCUV </a:t>
            </a:r>
            <a:r>
              <a:rPr lang="en-US" sz="2000" dirty="0">
                <a:solidFill>
                  <a:srgbClr val="222222"/>
                </a:solidFill>
              </a:rPr>
              <a:t>drives residual values, dealer profitability &amp; brand loyalty</a:t>
            </a:r>
            <a:endParaRPr sz="2000" dirty="0">
              <a:solidFill>
                <a:srgbClr val="222222"/>
              </a:solidFill>
            </a:endParaRPr>
          </a:p>
          <a:p>
            <a:pPr marL="1371600" lvl="2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en-US" sz="2000" b="1" dirty="0">
                <a:solidFill>
                  <a:srgbClr val="222222"/>
                </a:solidFill>
              </a:rPr>
              <a:t>TCUV </a:t>
            </a:r>
            <a:r>
              <a:rPr lang="en-US" sz="2000" dirty="0">
                <a:solidFill>
                  <a:srgbClr val="222222"/>
                </a:solidFill>
              </a:rPr>
              <a:t>drives dealer traffic</a:t>
            </a:r>
            <a:endParaRPr sz="2000" dirty="0">
              <a:solidFill>
                <a:srgbClr val="222222"/>
              </a:solidFill>
            </a:endParaRPr>
          </a:p>
          <a:p>
            <a:pPr marL="1828800" lvl="3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en-US" sz="2000" dirty="0">
                <a:solidFill>
                  <a:srgbClr val="222222"/>
                </a:solidFill>
              </a:rPr>
              <a:t>45% of TCUV Buyers are new to the Toyota Brand</a:t>
            </a:r>
            <a:endParaRPr sz="2000" dirty="0">
              <a:solidFill>
                <a:srgbClr val="222222"/>
              </a:solidFill>
            </a:endParaRPr>
          </a:p>
          <a:p>
            <a:pPr marL="1828800" lvl="3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en-US" sz="2000" dirty="0">
                <a:solidFill>
                  <a:srgbClr val="222222"/>
                </a:solidFill>
              </a:rPr>
              <a:t>55% of TCUV Buyers </a:t>
            </a:r>
            <a:r>
              <a:rPr lang="en-US" sz="2000" u="sng" dirty="0">
                <a:solidFill>
                  <a:srgbClr val="222222"/>
                </a:solidFill>
              </a:rPr>
              <a:t>will purchase</a:t>
            </a:r>
            <a:r>
              <a:rPr lang="en-US" sz="2000" dirty="0">
                <a:solidFill>
                  <a:srgbClr val="222222"/>
                </a:solidFill>
              </a:rPr>
              <a:t> a new Toyota as their next vehicle</a:t>
            </a:r>
            <a:endParaRPr sz="2000" dirty="0">
              <a:solidFill>
                <a:srgbClr val="222222"/>
              </a:solidFill>
            </a:endParaRPr>
          </a:p>
          <a:p>
            <a:pPr marL="1371600" lvl="2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en-US" sz="2000" b="1" dirty="0">
                <a:solidFill>
                  <a:srgbClr val="222222"/>
                </a:solidFill>
              </a:rPr>
              <a:t>42 - Months</a:t>
            </a:r>
            <a:r>
              <a:rPr lang="en-US" sz="2000" dirty="0">
                <a:solidFill>
                  <a:srgbClr val="222222"/>
                </a:solidFill>
              </a:rPr>
              <a:t> – Return to market vs. Used Toyota at 66 - months</a:t>
            </a:r>
            <a:endParaRPr sz="2000" dirty="0">
              <a:solidFill>
                <a:srgbClr val="222222"/>
              </a:solidFill>
            </a:endParaRPr>
          </a:p>
          <a:p>
            <a:pPr marL="1371600" lvl="2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en-US" sz="2000" b="1" dirty="0">
                <a:solidFill>
                  <a:srgbClr val="222222"/>
                </a:solidFill>
              </a:rPr>
              <a:t>42%</a:t>
            </a:r>
            <a:r>
              <a:rPr lang="en-US" sz="2000" dirty="0">
                <a:solidFill>
                  <a:srgbClr val="222222"/>
                </a:solidFill>
              </a:rPr>
              <a:t> - percentage of sold TCUV leads buy a new Toyota in lieu of a TCUV</a:t>
            </a:r>
            <a:endParaRPr sz="2000" dirty="0">
              <a:solidFill>
                <a:srgbClr val="222222"/>
              </a:solidFill>
            </a:endParaRPr>
          </a:p>
          <a:p>
            <a:pPr marL="1371600" lvl="2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en-US" sz="2000" b="1" dirty="0">
                <a:solidFill>
                  <a:srgbClr val="222222"/>
                </a:solidFill>
              </a:rPr>
              <a:t>65%</a:t>
            </a:r>
            <a:r>
              <a:rPr lang="en-US" sz="2000" dirty="0">
                <a:solidFill>
                  <a:srgbClr val="222222"/>
                </a:solidFill>
              </a:rPr>
              <a:t> - return to the dealership for service </a:t>
            </a:r>
            <a:endParaRPr sz="2000" dirty="0">
              <a:solidFill>
                <a:srgbClr val="222222"/>
              </a:solidFill>
            </a:endParaRPr>
          </a:p>
          <a:p>
            <a:pPr marL="9144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000"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2000"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27" name="Google Shape;127;p18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83150" y="136075"/>
            <a:ext cx="2496700" cy="860125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18"/>
          <p:cNvSpPr txBox="1"/>
          <p:nvPr/>
        </p:nvSpPr>
        <p:spPr>
          <a:xfrm>
            <a:off x="457200" y="136024"/>
            <a:ext cx="66747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/>
              <a:t>Why TCUV is Important?</a:t>
            </a:r>
            <a:endParaRPr sz="4200" b="1" i="0" u="none" strike="noStrike" cap="none">
              <a:solidFill>
                <a:srgbClr val="000000"/>
              </a:solidFill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7BB28379-9296-FCBB-85E3-2793750C0F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36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7" name="Google Shape;297;p36"/>
          <p:cNvSpPr txBox="1"/>
          <p:nvPr/>
        </p:nvSpPr>
        <p:spPr>
          <a:xfrm>
            <a:off x="582550" y="1139525"/>
            <a:ext cx="10814400" cy="54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12 - month or 12,000 - mile comprehensive warranty - </a:t>
            </a:r>
            <a:r>
              <a:rPr lang="en-US" sz="1800" dirty="0">
                <a:solidFill>
                  <a:srgbClr val="222222"/>
                </a:solidFill>
              </a:rPr>
              <a:t>Starts at time of TCUV purchase.  Customer receives balance of factory comprehensive 3 </a:t>
            </a:r>
            <a:r>
              <a:rPr lang="en-US" sz="1800" dirty="0" err="1">
                <a:solidFill>
                  <a:srgbClr val="222222"/>
                </a:solidFill>
              </a:rPr>
              <a:t>yr</a:t>
            </a:r>
            <a:r>
              <a:rPr lang="en-US" sz="1800" dirty="0">
                <a:solidFill>
                  <a:srgbClr val="222222"/>
                </a:solidFill>
              </a:rPr>
              <a:t> 36,000 mile or the 12 - month, 12,000 - mile comprehensive TCUV warranty, whichever is greater.</a:t>
            </a:r>
            <a:r>
              <a:rPr lang="en-US" sz="1800" b="1" dirty="0">
                <a:solidFill>
                  <a:srgbClr val="222222"/>
                </a:solidFill>
              </a:rPr>
              <a:t>	</a:t>
            </a:r>
            <a:endParaRPr sz="1800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7 - year or 100,000 - mile powertrain - </a:t>
            </a:r>
            <a:r>
              <a:rPr lang="en-US" sz="1800" dirty="0">
                <a:solidFill>
                  <a:srgbClr val="222222"/>
                </a:solidFill>
              </a:rPr>
              <a:t>The 7 years starts at the time of the TCUV purchase or until the vehicle reaches 100,000 miles on the odometer. Mirrors the factory 5 - year 60,000 - mile warranty.</a:t>
            </a:r>
            <a:endParaRPr sz="1800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7 - year or 100,000 – mile roadside assistance - </a:t>
            </a:r>
            <a:endParaRPr lang="en-US" u="sng" dirty="0">
              <a:solidFill>
                <a:srgbClr val="1155CC"/>
              </a:solidFill>
              <a:highlight>
                <a:srgbClr val="FFFFFF"/>
              </a:highlight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98" name="Google Shape;298;p36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762A1798-8C62-B122-49D0-BE178AC3E4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76;p34">
            <a:extLst>
              <a:ext uri="{FF2B5EF4-FFF2-40B4-BE49-F238E27FC236}">
                <a16:creationId xmlns:a16="http://schemas.microsoft.com/office/drawing/2014/main" id="{A3FCE48E-5779-D67E-4FF9-0B1FF5B426C1}"/>
              </a:ext>
            </a:extLst>
          </p:cNvPr>
          <p:cNvSpPr txBox="1"/>
          <p:nvPr/>
        </p:nvSpPr>
        <p:spPr>
          <a:xfrm>
            <a:off x="228600" y="381000"/>
            <a:ext cx="5644662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– Gold Warranty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37"/>
          <p:cNvSpPr txBox="1"/>
          <p:nvPr/>
        </p:nvSpPr>
        <p:spPr>
          <a:xfrm>
            <a:off x="582550" y="1139525"/>
            <a:ext cx="10814400" cy="54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12 - month or 12,000 - mile comprehensive warranty - </a:t>
            </a:r>
            <a:r>
              <a:rPr lang="en-US" sz="1800" dirty="0">
                <a:solidFill>
                  <a:srgbClr val="222222"/>
                </a:solidFill>
              </a:rPr>
              <a:t>Starts at time of TCUV purchase.  Customer receives balance of factory comprehensive 3 </a:t>
            </a:r>
            <a:r>
              <a:rPr lang="en-US" sz="1800" dirty="0" err="1">
                <a:solidFill>
                  <a:srgbClr val="222222"/>
                </a:solidFill>
              </a:rPr>
              <a:t>yr</a:t>
            </a:r>
            <a:r>
              <a:rPr lang="en-US" sz="1800" dirty="0">
                <a:solidFill>
                  <a:srgbClr val="222222"/>
                </a:solidFill>
              </a:rPr>
              <a:t> 36,000 mile or the 12 - month, 12,000 - mile comprehensive TCUV warranty, whichever is greater.</a:t>
            </a:r>
            <a:r>
              <a:rPr lang="en-US" sz="1800" b="1" dirty="0">
                <a:solidFill>
                  <a:srgbClr val="222222"/>
                </a:solidFill>
              </a:rPr>
              <a:t>	</a:t>
            </a:r>
            <a:endParaRPr sz="1800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7 - year or 100,000 - mile powertrain - </a:t>
            </a:r>
            <a:r>
              <a:rPr lang="en-US" sz="1800" dirty="0">
                <a:solidFill>
                  <a:srgbClr val="222222"/>
                </a:solidFill>
              </a:rPr>
              <a:t>The 7 years starts at the time of the TCUV purchase or until the vehicle reaches 100,000 miles on the odometer. Mirrors the factory 5 - year 60,000 - mile warranty.</a:t>
            </a:r>
            <a:endParaRPr sz="1800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7 - year or 100,000 – mile roadside assistance - </a:t>
            </a:r>
            <a:r>
              <a:rPr lang="en-US" sz="1800" dirty="0">
                <a:solidFill>
                  <a:srgbClr val="222222"/>
                </a:solidFill>
              </a:rPr>
              <a:t>Starts at the time of </a:t>
            </a:r>
            <a:r>
              <a:rPr lang="en-US" sz="1800">
                <a:solidFill>
                  <a:srgbClr val="222222"/>
                </a:solidFill>
              </a:rPr>
              <a:t>purchase.  Services provided include - dead battery, flat tire, out of gas, </a:t>
            </a:r>
            <a:r>
              <a:rPr lang="en-US" sz="1800" dirty="0">
                <a:solidFill>
                  <a:srgbClr val="222222"/>
                </a:solidFill>
              </a:rPr>
              <a:t>towing.  24 hours 7 days a week!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08" name="Google Shape;308;p37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7A637EB5-88FB-A07A-3CB3-457969798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76;p34">
            <a:extLst>
              <a:ext uri="{FF2B5EF4-FFF2-40B4-BE49-F238E27FC236}">
                <a16:creationId xmlns:a16="http://schemas.microsoft.com/office/drawing/2014/main" id="{E392B17D-D5D5-B0D9-967F-024179958FFB}"/>
              </a:ext>
            </a:extLst>
          </p:cNvPr>
          <p:cNvSpPr txBox="1"/>
          <p:nvPr/>
        </p:nvSpPr>
        <p:spPr>
          <a:xfrm>
            <a:off x="228600" y="381000"/>
            <a:ext cx="5644662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– Gold Warranty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>
          <a:extLst>
            <a:ext uri="{FF2B5EF4-FFF2-40B4-BE49-F238E27FC236}">
              <a16:creationId xmlns:a16="http://schemas.microsoft.com/office/drawing/2014/main" id="{D4DBA8A5-4262-C710-A91C-21D0EB45C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>
            <a:extLst>
              <a:ext uri="{FF2B5EF4-FFF2-40B4-BE49-F238E27FC236}">
                <a16:creationId xmlns:a16="http://schemas.microsoft.com/office/drawing/2014/main" id="{D86570D4-FB58-B4D3-775D-AA5C94B8819D}"/>
              </a:ext>
            </a:extLst>
          </p:cNvPr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7" name="Google Shape;307;p37">
            <a:extLst>
              <a:ext uri="{FF2B5EF4-FFF2-40B4-BE49-F238E27FC236}">
                <a16:creationId xmlns:a16="http://schemas.microsoft.com/office/drawing/2014/main" id="{618FA276-B185-1452-E674-4F3421D4B176}"/>
              </a:ext>
            </a:extLst>
          </p:cNvPr>
          <p:cNvSpPr txBox="1"/>
          <p:nvPr/>
        </p:nvSpPr>
        <p:spPr>
          <a:xfrm>
            <a:off x="582550" y="1139525"/>
            <a:ext cx="10814400" cy="542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12 - month or 12,000 - mile powertrain - </a:t>
            </a:r>
            <a:r>
              <a:rPr lang="en-US" sz="1800" dirty="0">
                <a:solidFill>
                  <a:srgbClr val="222222"/>
                </a:solidFill>
              </a:rPr>
              <a:t>The 12 months starts at the time of the TCUV purchase or until the achieves 12,000 miles from the purchase mileage.</a:t>
            </a: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endParaRPr sz="1800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1 - year or 12,000 – mile roadside assistance - </a:t>
            </a:r>
            <a:r>
              <a:rPr lang="en-US" sz="1800" dirty="0">
                <a:solidFill>
                  <a:srgbClr val="222222"/>
                </a:solidFill>
              </a:rPr>
              <a:t>Starts at the time of purchase.  Services provided include - dead battery, flat tire, out of gas, towing.  24 hours 7 days a week!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308" name="Google Shape;308;p37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4515649E-0FC9-A8A1-2964-1D19A4037AE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126E5F56-1165-DCCC-5F95-C877A7E88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76;p34">
            <a:extLst>
              <a:ext uri="{FF2B5EF4-FFF2-40B4-BE49-F238E27FC236}">
                <a16:creationId xmlns:a16="http://schemas.microsoft.com/office/drawing/2014/main" id="{804E1595-61F0-5C33-A529-5660DB40561B}"/>
              </a:ext>
            </a:extLst>
          </p:cNvPr>
          <p:cNvSpPr txBox="1"/>
          <p:nvPr/>
        </p:nvSpPr>
        <p:spPr>
          <a:xfrm>
            <a:off x="228600" y="381000"/>
            <a:ext cx="5644662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– Silver Warranty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38734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38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38"/>
          <p:cNvSpPr txBox="1"/>
          <p:nvPr/>
        </p:nvSpPr>
        <p:spPr>
          <a:xfrm>
            <a:off x="582550" y="1139525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Travel interruption coverage - </a:t>
            </a:r>
            <a:endParaRPr lang="en-US" u="sng">
              <a:solidFill>
                <a:srgbClr val="1155CC"/>
              </a:solidFill>
              <a:highlight>
                <a:srgbClr val="FFFFFF"/>
              </a:highlight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endParaRPr lang="en-US" sz="1800" b="1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Complementary rental car -</a:t>
            </a:r>
            <a:endParaRPr sz="1800" b="1" dirty="0">
              <a:solidFill>
                <a:srgbClr val="222222"/>
              </a:solidFill>
            </a:endParaRPr>
          </a:p>
          <a:p>
            <a:pPr marL="91440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Peace of Mind</a:t>
            </a:r>
            <a:endParaRPr sz="1800" b="1" dirty="0">
              <a:solidFill>
                <a:srgbClr val="222222"/>
              </a:solidFill>
            </a:endParaRPr>
          </a:p>
        </p:txBody>
      </p:sp>
      <p:pic>
        <p:nvPicPr>
          <p:cNvPr id="318" name="Google Shape;318;p38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7A43B711-D524-FEDF-99C8-0345BBFF4A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76;p34">
            <a:extLst>
              <a:ext uri="{FF2B5EF4-FFF2-40B4-BE49-F238E27FC236}">
                <a16:creationId xmlns:a16="http://schemas.microsoft.com/office/drawing/2014/main" id="{C56EB133-78A0-19DC-5F40-062471CE2B73}"/>
              </a:ext>
            </a:extLst>
          </p:cNvPr>
          <p:cNvSpPr txBox="1"/>
          <p:nvPr/>
        </p:nvSpPr>
        <p:spPr>
          <a:xfrm>
            <a:off x="228600" y="381000"/>
            <a:ext cx="5644662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– Warranty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9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7" name="Google Shape;327;p39"/>
          <p:cNvSpPr txBox="1"/>
          <p:nvPr/>
        </p:nvSpPr>
        <p:spPr>
          <a:xfrm>
            <a:off x="582550" y="1139525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Travel interruption coverage - </a:t>
            </a:r>
            <a:r>
              <a:rPr lang="en-US" sz="1800" dirty="0">
                <a:solidFill>
                  <a:srgbClr val="222222"/>
                </a:solidFill>
              </a:rPr>
              <a:t>Provides lodging and meals when traveling more than 150 miles from home.  $100 per day while under the 12 - month - 12,000 warranty and $50 per day while under the 7 - year - 100,000 powertrain warranty. </a:t>
            </a: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Complementary rental car</a:t>
            </a: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endParaRPr sz="1800" b="1" dirty="0">
              <a:solidFill>
                <a:srgbClr val="222222"/>
              </a:solidFill>
            </a:endParaRPr>
          </a:p>
          <a:p>
            <a:pPr marL="91440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Peace of Mind</a:t>
            </a:r>
            <a:endParaRPr sz="1800" b="1" dirty="0">
              <a:solidFill>
                <a:srgbClr val="222222"/>
              </a:solidFill>
            </a:endParaRPr>
          </a:p>
        </p:txBody>
      </p:sp>
      <p:pic>
        <p:nvPicPr>
          <p:cNvPr id="328" name="Google Shape;328;p39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D5254836-3047-7164-78F0-40349A121B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76;p34">
            <a:extLst>
              <a:ext uri="{FF2B5EF4-FFF2-40B4-BE49-F238E27FC236}">
                <a16:creationId xmlns:a16="http://schemas.microsoft.com/office/drawing/2014/main" id="{3843EBC4-572F-6B57-87B0-C9280824EDE2}"/>
              </a:ext>
            </a:extLst>
          </p:cNvPr>
          <p:cNvSpPr txBox="1"/>
          <p:nvPr/>
        </p:nvSpPr>
        <p:spPr>
          <a:xfrm>
            <a:off x="228600" y="381000"/>
            <a:ext cx="5644662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– Warranty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40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7" name="Google Shape;337;p40"/>
          <p:cNvSpPr txBox="1"/>
          <p:nvPr/>
        </p:nvSpPr>
        <p:spPr>
          <a:xfrm>
            <a:off x="582550" y="1139525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Travel interruption coverage - </a:t>
            </a:r>
            <a:r>
              <a:rPr lang="en-US" sz="1800" dirty="0">
                <a:solidFill>
                  <a:srgbClr val="222222"/>
                </a:solidFill>
              </a:rPr>
              <a:t>Provides lodging and meals when traveling more than 150 miles from home.  $100 per day while under the 12 - month - 12,000 warranty and $50 per day while under the 7 - year - 100,000 powertrain warranty. </a:t>
            </a: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endParaRPr sz="1800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Complementary rental car - </a:t>
            </a:r>
            <a:r>
              <a:rPr lang="en-US" sz="1800" dirty="0">
                <a:solidFill>
                  <a:srgbClr val="222222"/>
                </a:solidFill>
              </a:rPr>
              <a:t>Provides up to 5 days of alternate transportation while the warrantied item is being repaired. </a:t>
            </a:r>
            <a:endParaRPr sz="1800" dirty="0">
              <a:solidFill>
                <a:srgbClr val="222222"/>
              </a:solidFill>
            </a:endParaRPr>
          </a:p>
          <a:p>
            <a:pPr marL="91440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Peace of Mind</a:t>
            </a:r>
            <a:endParaRPr sz="1800" b="1" dirty="0">
              <a:solidFill>
                <a:srgbClr val="222222"/>
              </a:solidFill>
            </a:endParaRPr>
          </a:p>
        </p:txBody>
      </p:sp>
      <p:pic>
        <p:nvPicPr>
          <p:cNvPr id="338" name="Google Shape;338;p40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6E338179-AF6E-C14F-B356-0F48BEAFB2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76;p34">
            <a:extLst>
              <a:ext uri="{FF2B5EF4-FFF2-40B4-BE49-F238E27FC236}">
                <a16:creationId xmlns:a16="http://schemas.microsoft.com/office/drawing/2014/main" id="{651BBF80-71F2-04FB-DC4C-DB7686132332}"/>
              </a:ext>
            </a:extLst>
          </p:cNvPr>
          <p:cNvSpPr txBox="1"/>
          <p:nvPr/>
        </p:nvSpPr>
        <p:spPr>
          <a:xfrm>
            <a:off x="228600" y="381000"/>
            <a:ext cx="5644662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– Warranty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41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7" name="Google Shape;347;p41"/>
          <p:cNvSpPr txBox="1"/>
          <p:nvPr/>
        </p:nvSpPr>
        <p:spPr>
          <a:xfrm>
            <a:off x="582550" y="1139525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Travel interruption coverage - </a:t>
            </a:r>
            <a:r>
              <a:rPr lang="en-US" sz="1800" dirty="0">
                <a:solidFill>
                  <a:srgbClr val="222222"/>
                </a:solidFill>
              </a:rPr>
              <a:t>Provides lodging and meals when traveling more than 150 miles from home.  $100 per day while under the 12 - month - 12,000 warranty and $50 per day while under the 7 - year - 100,000 powertrain warranty. </a:t>
            </a:r>
          </a:p>
          <a:p>
            <a:pPr marL="1371600" indent="-342900">
              <a:lnSpc>
                <a:spcPct val="150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endParaRPr sz="1800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50000"/>
              </a:lnSpc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Complementary rental car - </a:t>
            </a:r>
            <a:r>
              <a:rPr lang="en-US" sz="1800" dirty="0">
                <a:solidFill>
                  <a:srgbClr val="222222"/>
                </a:solidFill>
              </a:rPr>
              <a:t>Provides up to 5 days of alternate transportation while the warrantied item is being repaired. </a:t>
            </a:r>
            <a:endParaRPr sz="1800" dirty="0">
              <a:solidFill>
                <a:srgbClr val="222222"/>
              </a:solidFill>
            </a:endParaRPr>
          </a:p>
          <a:p>
            <a:pPr marL="91440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Peace of Mind - </a:t>
            </a:r>
            <a:r>
              <a:rPr lang="en-US" sz="1800" dirty="0">
                <a:solidFill>
                  <a:srgbClr val="222222"/>
                </a:solidFill>
              </a:rPr>
              <a:t>Toyota’s got your customer’s back!</a:t>
            </a:r>
            <a:endParaRPr sz="1800" dirty="0">
              <a:solidFill>
                <a:srgbClr val="222222"/>
              </a:solidFill>
            </a:endParaRPr>
          </a:p>
        </p:txBody>
      </p:sp>
      <p:pic>
        <p:nvPicPr>
          <p:cNvPr id="348" name="Google Shape;348;p41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CE21CE4A-1198-F2E9-6F1C-B308AA5B9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Google Shape;276;p34">
            <a:extLst>
              <a:ext uri="{FF2B5EF4-FFF2-40B4-BE49-F238E27FC236}">
                <a16:creationId xmlns:a16="http://schemas.microsoft.com/office/drawing/2014/main" id="{79DD848C-8E15-E64E-A80D-A87EC1DCA7BD}"/>
              </a:ext>
            </a:extLst>
          </p:cNvPr>
          <p:cNvSpPr txBox="1"/>
          <p:nvPr/>
        </p:nvSpPr>
        <p:spPr>
          <a:xfrm>
            <a:off x="228600" y="381000"/>
            <a:ext cx="5644662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– Warranty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Google Shape;354;p42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40780" y="142526"/>
            <a:ext cx="2272200" cy="78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2" y="1245500"/>
            <a:ext cx="11988625" cy="503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43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3" name="Google Shape;363;p43"/>
          <p:cNvSpPr txBox="1"/>
          <p:nvPr/>
        </p:nvSpPr>
        <p:spPr>
          <a:xfrm>
            <a:off x="228600" y="381000"/>
            <a:ext cx="6068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- Digital Experience</a:t>
            </a:r>
            <a:endParaRPr sz="42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43"/>
          <p:cNvSpPr txBox="1"/>
          <p:nvPr/>
        </p:nvSpPr>
        <p:spPr>
          <a:xfrm>
            <a:off x="571620" y="1584508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How Do You Present the Value in a Digital Environment?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Inspect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Repair / Replace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Warranty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Virtual Walk Around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0287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</a:pPr>
            <a:r>
              <a:rPr lang="en-US" sz="1800" dirty="0">
                <a:solidFill>
                  <a:srgbClr val="222222"/>
                </a:solidFill>
              </a:rPr>
              <a:t>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1800" dirty="0">
              <a:solidFill>
                <a:srgbClr val="222222"/>
              </a:solidFill>
            </a:endParaRPr>
          </a:p>
        </p:txBody>
      </p:sp>
      <p:pic>
        <p:nvPicPr>
          <p:cNvPr id="365" name="Google Shape;365;p43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3C2CAA0E-D961-5B4A-FAE1-626608B402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44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3" name="Google Shape;373;p44"/>
          <p:cNvSpPr txBox="1"/>
          <p:nvPr/>
        </p:nvSpPr>
        <p:spPr>
          <a:xfrm>
            <a:off x="228600" y="381000"/>
            <a:ext cx="6068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- Digital Experience</a:t>
            </a:r>
            <a:endParaRPr sz="42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4" name="Google Shape;374;p44"/>
          <p:cNvSpPr txBox="1"/>
          <p:nvPr/>
        </p:nvSpPr>
        <p:spPr>
          <a:xfrm>
            <a:off x="571620" y="1640686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How Do You Present the Value in a Digital Environment?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Inspect</a:t>
            </a:r>
            <a:r>
              <a:rPr lang="en-US" sz="1800" dirty="0">
                <a:solidFill>
                  <a:srgbClr val="222222"/>
                </a:solidFill>
              </a:rPr>
              <a:t> - Send picture of Multi Point Inspection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Repair / Replace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Warranty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Virtual Walk Around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0287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</a:pPr>
            <a:r>
              <a:rPr lang="en-US" sz="1800" dirty="0">
                <a:solidFill>
                  <a:srgbClr val="222222"/>
                </a:solidFill>
              </a:rPr>
              <a:t>				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1800" dirty="0">
              <a:solidFill>
                <a:srgbClr val="222222"/>
              </a:solidFill>
            </a:endParaRPr>
          </a:p>
        </p:txBody>
      </p:sp>
      <p:pic>
        <p:nvPicPr>
          <p:cNvPr id="375" name="Google Shape;375;p44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E60FB681-7A14-25E3-91D0-2573AD894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9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19"/>
          <p:cNvSpPr txBox="1"/>
          <p:nvPr/>
        </p:nvSpPr>
        <p:spPr>
          <a:xfrm>
            <a:off x="228600" y="381000"/>
            <a:ext cx="6935700" cy="99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- Finance</a:t>
            </a:r>
            <a:endParaRPr sz="4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19"/>
          <p:cNvSpPr txBox="1"/>
          <p:nvPr/>
        </p:nvSpPr>
        <p:spPr>
          <a:xfrm>
            <a:off x="228600" y="1848300"/>
            <a:ext cx="11617200" cy="32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SET Finance provides aggressive advance calls along with a $1,000 vehicle valuation bonus on all TCUV </a:t>
            </a:r>
            <a:endParaRPr sz="180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SET Finance also offers a number of TCUV focused financing programs:</a:t>
            </a:r>
            <a:endParaRPr sz="1800"/>
          </a:p>
          <a:p>
            <a:pPr marL="914400" lvl="1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-US" sz="1800"/>
              <a:t>TCUV Loyalty Approval Program that provides better rates to select existing SETF customers</a:t>
            </a:r>
            <a:endParaRPr sz="1800"/>
          </a:p>
          <a:p>
            <a:pPr marL="4572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The strong advance allowance, along with special SETF TCUV financing offers provide dealers an opportunity to maximize gross and sell additional F&amp;I products</a:t>
            </a:r>
            <a:endParaRPr sz="1800"/>
          </a:p>
          <a:p>
            <a:pPr marL="9144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/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CA0394E-7124-9CA0-8AF8-F9F6E593A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4613" y="381000"/>
            <a:ext cx="2558904" cy="678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EFA759BC-215A-EC44-CD0F-B7D33C3A1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45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3" name="Google Shape;383;p45"/>
          <p:cNvSpPr txBox="1"/>
          <p:nvPr/>
        </p:nvSpPr>
        <p:spPr>
          <a:xfrm>
            <a:off x="228600" y="381000"/>
            <a:ext cx="6068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- Digital Experience</a:t>
            </a:r>
            <a:endParaRPr sz="42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4" name="Google Shape;384;p45"/>
          <p:cNvSpPr txBox="1"/>
          <p:nvPr/>
        </p:nvSpPr>
        <p:spPr>
          <a:xfrm>
            <a:off x="571620" y="1537081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How Do You Present the Value in a Digital Environment?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Inspect</a:t>
            </a:r>
            <a:r>
              <a:rPr lang="en-US" sz="1800" dirty="0">
                <a:solidFill>
                  <a:srgbClr val="222222"/>
                </a:solidFill>
              </a:rPr>
              <a:t> - Send picture of Multi Point inspection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Repair / Replace</a:t>
            </a:r>
            <a:r>
              <a:rPr lang="en-US" sz="1800" dirty="0">
                <a:solidFill>
                  <a:srgbClr val="222222"/>
                </a:solidFill>
              </a:rPr>
              <a:t> - Send picture of RO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Warranty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Virtual Walk Around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0287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</a:pPr>
            <a:r>
              <a:rPr lang="en-US" sz="1800" dirty="0">
                <a:solidFill>
                  <a:srgbClr val="222222"/>
                </a:solidFill>
              </a:rPr>
              <a:t>				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1800" dirty="0">
              <a:solidFill>
                <a:srgbClr val="222222"/>
              </a:solidFill>
            </a:endParaRPr>
          </a:p>
        </p:txBody>
      </p:sp>
      <p:pic>
        <p:nvPicPr>
          <p:cNvPr id="385" name="Google Shape;385;p45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0659161B-360B-4A86-C212-5634F36E2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46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3" name="Google Shape;393;p46"/>
          <p:cNvSpPr txBox="1"/>
          <p:nvPr/>
        </p:nvSpPr>
        <p:spPr>
          <a:xfrm>
            <a:off x="228600" y="381000"/>
            <a:ext cx="6068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- Digital Experience</a:t>
            </a:r>
            <a:endParaRPr sz="42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46"/>
          <p:cNvSpPr txBox="1"/>
          <p:nvPr/>
        </p:nvSpPr>
        <p:spPr>
          <a:xfrm>
            <a:off x="571620" y="1551066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How Do You Present the Value in a Digital Environment?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Inspect</a:t>
            </a:r>
            <a:r>
              <a:rPr lang="en-US" sz="1800" dirty="0">
                <a:solidFill>
                  <a:srgbClr val="222222"/>
                </a:solidFill>
              </a:rPr>
              <a:t> - Send picture of Multi Point inspection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Repair / Replace</a:t>
            </a:r>
            <a:r>
              <a:rPr lang="en-US" sz="1800" dirty="0">
                <a:solidFill>
                  <a:srgbClr val="222222"/>
                </a:solidFill>
              </a:rPr>
              <a:t> - Send picture of RO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Warranty</a:t>
            </a:r>
            <a:r>
              <a:rPr lang="en-US" sz="1800" dirty="0">
                <a:solidFill>
                  <a:srgbClr val="222222"/>
                </a:solidFill>
              </a:rPr>
              <a:t> - Send warranty details / TCUV.com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Virtual Walk Around</a:t>
            </a:r>
            <a:r>
              <a:rPr lang="en-US" sz="1800" dirty="0">
                <a:solidFill>
                  <a:srgbClr val="222222"/>
                </a:solidFill>
              </a:rPr>
              <a:t> - </a:t>
            </a:r>
            <a:endParaRPr sz="1800" dirty="0">
              <a:solidFill>
                <a:srgbClr val="222222"/>
              </a:solidFill>
            </a:endParaRPr>
          </a:p>
          <a:p>
            <a:pPr marL="10287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</a:pPr>
            <a:r>
              <a:rPr lang="en-US" sz="1800" dirty="0">
                <a:solidFill>
                  <a:srgbClr val="222222"/>
                </a:solidFill>
              </a:rPr>
              <a:t>			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1800" dirty="0">
              <a:solidFill>
                <a:srgbClr val="222222"/>
              </a:solidFill>
            </a:endParaRPr>
          </a:p>
        </p:txBody>
      </p:sp>
      <p:pic>
        <p:nvPicPr>
          <p:cNvPr id="395" name="Google Shape;395;p46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9F5AC75A-CE05-6AB3-59DB-04596F34F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47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3" name="Google Shape;403;p47"/>
          <p:cNvSpPr txBox="1"/>
          <p:nvPr/>
        </p:nvSpPr>
        <p:spPr>
          <a:xfrm>
            <a:off x="228600" y="381000"/>
            <a:ext cx="6068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- Digital Experience</a:t>
            </a:r>
            <a:endParaRPr sz="42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47"/>
          <p:cNvSpPr txBox="1"/>
          <p:nvPr/>
        </p:nvSpPr>
        <p:spPr>
          <a:xfrm>
            <a:off x="571620" y="1554598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How Do You Present the Value in a Digital Environment?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Inspect</a:t>
            </a:r>
            <a:r>
              <a:rPr lang="en-US" sz="1800" dirty="0">
                <a:solidFill>
                  <a:srgbClr val="222222"/>
                </a:solidFill>
              </a:rPr>
              <a:t> - Send picture of Multi Point inspection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Repair / Replace</a:t>
            </a:r>
            <a:r>
              <a:rPr lang="en-US" sz="1800" dirty="0">
                <a:solidFill>
                  <a:srgbClr val="222222"/>
                </a:solidFill>
              </a:rPr>
              <a:t> - Send picture of RO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Warranty</a:t>
            </a:r>
            <a:r>
              <a:rPr lang="en-US" sz="1800" dirty="0">
                <a:solidFill>
                  <a:srgbClr val="222222"/>
                </a:solidFill>
              </a:rPr>
              <a:t> - Send warranty details / TCUV.com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Virtual Walk Around</a:t>
            </a:r>
            <a:r>
              <a:rPr lang="en-US" sz="1800" dirty="0">
                <a:solidFill>
                  <a:srgbClr val="222222"/>
                </a:solidFill>
              </a:rPr>
              <a:t> - Personal quick video on desired vehicle / Generic TCUV video</a:t>
            </a:r>
            <a:endParaRPr sz="1800" dirty="0">
              <a:solidFill>
                <a:srgbClr val="222222"/>
              </a:solidFill>
            </a:endParaRPr>
          </a:p>
          <a:p>
            <a:pPr marL="10287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</a:pPr>
            <a:r>
              <a:rPr lang="en-US" sz="1800" dirty="0">
                <a:solidFill>
                  <a:srgbClr val="222222"/>
                </a:solidFill>
              </a:rPr>
              <a:t>				  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1800" dirty="0">
              <a:solidFill>
                <a:srgbClr val="222222"/>
              </a:solidFill>
            </a:endParaRPr>
          </a:p>
        </p:txBody>
      </p:sp>
      <p:pic>
        <p:nvPicPr>
          <p:cNvPr id="405" name="Google Shape;405;p47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D92CDFBE-E544-904F-59A3-CFBC329D6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49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1" name="Google Shape;421;p49"/>
          <p:cNvSpPr txBox="1"/>
          <p:nvPr/>
        </p:nvSpPr>
        <p:spPr>
          <a:xfrm>
            <a:off x="228600" y="381000"/>
            <a:ext cx="6068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- Digital Experience</a:t>
            </a:r>
            <a:endParaRPr sz="4200" b="1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2" name="Google Shape;422;p49"/>
          <p:cNvSpPr txBox="1"/>
          <p:nvPr/>
        </p:nvSpPr>
        <p:spPr>
          <a:xfrm>
            <a:off x="571620" y="1746194"/>
            <a:ext cx="10814400" cy="434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How Do You Present the Value in a Digital Environment?</a:t>
            </a:r>
            <a:endParaRPr sz="1800" b="1" u="sng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Inspect</a:t>
            </a:r>
            <a:r>
              <a:rPr lang="en-US" sz="1800" dirty="0">
                <a:solidFill>
                  <a:srgbClr val="222222"/>
                </a:solidFill>
              </a:rPr>
              <a:t> - Send picture of Multi Point inspection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Repair / Replace</a:t>
            </a:r>
            <a:r>
              <a:rPr lang="en-US" sz="1800" dirty="0">
                <a:solidFill>
                  <a:srgbClr val="222222"/>
                </a:solidFill>
              </a:rPr>
              <a:t> - Send picture of RO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Warranty</a:t>
            </a:r>
            <a:r>
              <a:rPr lang="en-US" sz="1800" dirty="0">
                <a:solidFill>
                  <a:srgbClr val="222222"/>
                </a:solidFill>
              </a:rPr>
              <a:t> - Send warranty details / TCUV.com</a:t>
            </a:r>
            <a:endParaRPr sz="1800" dirty="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Virtual Walk Around</a:t>
            </a:r>
            <a:r>
              <a:rPr lang="en-US" sz="1800" dirty="0">
                <a:solidFill>
                  <a:srgbClr val="222222"/>
                </a:solidFill>
              </a:rPr>
              <a:t> - Personal quick video on desired vehicle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222222"/>
                </a:solidFill>
              </a:rPr>
              <a:t>						  </a:t>
            </a:r>
            <a:endParaRPr sz="1800" dirty="0">
              <a:solidFill>
                <a:srgbClr val="222222"/>
              </a:solidFill>
            </a:endParaRPr>
          </a:p>
        </p:txBody>
      </p:sp>
      <p:pic>
        <p:nvPicPr>
          <p:cNvPr id="423" name="Google Shape;423;p49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C56E0425-8EB6-EAF6-A2D8-27F304D1A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50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9" name="Google Shape;429;p50"/>
          <p:cNvSpPr txBox="1"/>
          <p:nvPr/>
        </p:nvSpPr>
        <p:spPr>
          <a:xfrm>
            <a:off x="310250" y="502600"/>
            <a:ext cx="3069300" cy="68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TCUV.COM</a:t>
            </a:r>
            <a:endParaRPr sz="2400" b="1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30" name="Google Shape;430;p50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98C4ED-8D2D-973D-687D-87A6B241B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1034" y="1681560"/>
            <a:ext cx="9169871" cy="46738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430;p5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CC7EE816-4F94-66AA-2034-4DC47105077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5FD81A-B093-83BF-ECCB-CEEC6860C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52" y="517207"/>
            <a:ext cx="7939459" cy="9071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C41722-EE7F-4579-6072-72E0B360ED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467" y="1729756"/>
            <a:ext cx="5927245" cy="152414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C1F909-30B9-C7EA-74E6-F64ABD6150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6542" y="3604095"/>
            <a:ext cx="6218576" cy="226194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766E96-A94B-81FC-300A-FE6960588B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2413" y="5978769"/>
            <a:ext cx="6999359" cy="72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6770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53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1" name="Google Shape;461;p53"/>
          <p:cNvSpPr txBox="1"/>
          <p:nvPr/>
        </p:nvSpPr>
        <p:spPr>
          <a:xfrm>
            <a:off x="228600" y="381000"/>
            <a:ext cx="5159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Certification</a:t>
            </a:r>
            <a:endParaRPr sz="4200" b="1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2" name="Google Shape;462;p53"/>
          <p:cNvSpPr txBox="1"/>
          <p:nvPr/>
        </p:nvSpPr>
        <p:spPr>
          <a:xfrm>
            <a:off x="582550" y="1139525"/>
            <a:ext cx="10814400" cy="54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Salesperson Certification</a:t>
            </a:r>
            <a:endParaRPr sz="1800" b="1" u="sng" dirty="0">
              <a:solidFill>
                <a:srgbClr val="222222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dirty="0" err="1">
                <a:solidFill>
                  <a:srgbClr val="222222"/>
                </a:solidFill>
              </a:rPr>
              <a:t>Staffmaster</a:t>
            </a:r>
            <a:r>
              <a:rPr lang="en-US" sz="1800" dirty="0">
                <a:solidFill>
                  <a:srgbClr val="222222"/>
                </a:solidFill>
              </a:rPr>
              <a:t> registered as TCUV Sales Consultant – Code 99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dirty="0">
                <a:solidFill>
                  <a:srgbClr val="222222"/>
                </a:solidFill>
              </a:rPr>
              <a:t>Must be Certified in the Toyota Sales Consultant Certification Program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4572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dirty="0">
                <a:solidFill>
                  <a:srgbClr val="222222"/>
                </a:solidFill>
              </a:rPr>
              <a:t>Complete C208 - TCUV Value Story</a:t>
            </a: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9144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463" name="Google Shape;463;p53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70EE7F30-33FC-1A9D-78A9-CEAB721C9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54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54"/>
          <p:cNvSpPr txBox="1"/>
          <p:nvPr/>
        </p:nvSpPr>
        <p:spPr>
          <a:xfrm>
            <a:off x="228600" y="381000"/>
            <a:ext cx="51597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Certification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2" name="Google Shape;472;p54"/>
          <p:cNvSpPr txBox="1"/>
          <p:nvPr/>
        </p:nvSpPr>
        <p:spPr>
          <a:xfrm>
            <a:off x="582550" y="1139525"/>
            <a:ext cx="5630700" cy="541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22222"/>
                </a:solidFill>
              </a:rPr>
              <a:t>		</a:t>
            </a:r>
            <a:r>
              <a:rPr lang="en-US" sz="1800" b="1" u="sng">
                <a:solidFill>
                  <a:srgbClr val="222222"/>
                </a:solidFill>
              </a:rPr>
              <a:t>Salesperson Certification</a:t>
            </a:r>
            <a:endParaRPr sz="1800" b="1" u="sng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>
                <a:solidFill>
                  <a:srgbClr val="222222"/>
                </a:solidFill>
              </a:rPr>
              <a:t>Bronze</a:t>
            </a:r>
            <a:endParaRPr sz="1800">
              <a:solidFill>
                <a:srgbClr val="222222"/>
              </a:solidFill>
            </a:endParaRPr>
          </a:p>
          <a:p>
            <a:pPr marL="18288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○"/>
            </a:pPr>
            <a:r>
              <a:rPr lang="en-US" sz="1800">
                <a:solidFill>
                  <a:srgbClr val="222222"/>
                </a:solidFill>
              </a:rPr>
              <a:t>35 TCUV Sales</a:t>
            </a:r>
            <a:endParaRPr sz="1800">
              <a:solidFill>
                <a:srgbClr val="222222"/>
              </a:solidFill>
            </a:endParaRPr>
          </a:p>
          <a:p>
            <a:pPr marL="13716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Arial"/>
              <a:buChar char="●"/>
            </a:pPr>
            <a:r>
              <a:rPr lang="en-US" sz="1800">
                <a:solidFill>
                  <a:srgbClr val="222222"/>
                </a:solidFill>
              </a:rPr>
              <a:t>Silver</a:t>
            </a:r>
            <a:endParaRPr sz="1800">
              <a:solidFill>
                <a:srgbClr val="222222"/>
              </a:solidFill>
            </a:endParaRPr>
          </a:p>
          <a:p>
            <a:pPr marL="18288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○"/>
            </a:pPr>
            <a:r>
              <a:rPr lang="en-US" sz="1800">
                <a:solidFill>
                  <a:srgbClr val="222222"/>
                </a:solidFill>
              </a:rPr>
              <a:t>60 TCUV Sales</a:t>
            </a: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>
                <a:solidFill>
                  <a:srgbClr val="222222"/>
                </a:solidFill>
              </a:rPr>
              <a:t>Gold</a:t>
            </a:r>
            <a:endParaRPr sz="1800">
              <a:solidFill>
                <a:srgbClr val="222222"/>
              </a:solidFill>
            </a:endParaRPr>
          </a:p>
          <a:p>
            <a:pPr marL="18288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○"/>
            </a:pPr>
            <a:r>
              <a:rPr lang="en-US" sz="1800">
                <a:solidFill>
                  <a:srgbClr val="222222"/>
                </a:solidFill>
              </a:rPr>
              <a:t>80 TCUV Sales</a:t>
            </a:r>
            <a:endParaRPr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>
                <a:solidFill>
                  <a:srgbClr val="222222"/>
                </a:solidFill>
              </a:rPr>
              <a:t>Platinum</a:t>
            </a:r>
            <a:endParaRPr sz="1800">
              <a:solidFill>
                <a:srgbClr val="222222"/>
              </a:solidFill>
            </a:endParaRPr>
          </a:p>
          <a:p>
            <a:pPr marL="18288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○"/>
            </a:pPr>
            <a:r>
              <a:rPr lang="en-US" sz="1800">
                <a:solidFill>
                  <a:srgbClr val="222222"/>
                </a:solidFill>
              </a:rPr>
              <a:t>100 TCUV Sales</a:t>
            </a: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>
                <a:solidFill>
                  <a:srgbClr val="222222"/>
                </a:solidFill>
              </a:rPr>
              <a:t>Master</a:t>
            </a:r>
            <a:endParaRPr sz="1800">
              <a:solidFill>
                <a:srgbClr val="222222"/>
              </a:solidFill>
            </a:endParaRPr>
          </a:p>
          <a:p>
            <a:pPr marL="18288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○"/>
            </a:pPr>
            <a:r>
              <a:rPr lang="en-US" sz="1800">
                <a:solidFill>
                  <a:srgbClr val="222222"/>
                </a:solidFill>
              </a:rPr>
              <a:t>Achieve Platinum</a:t>
            </a:r>
            <a:endParaRPr sz="1800">
              <a:solidFill>
                <a:srgbClr val="222222"/>
              </a:solidFill>
            </a:endParaRPr>
          </a:p>
          <a:p>
            <a:pPr marL="1828800" lvl="1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○"/>
            </a:pPr>
            <a:r>
              <a:rPr lang="en-US" sz="1800">
                <a:solidFill>
                  <a:srgbClr val="222222"/>
                </a:solidFill>
              </a:rPr>
              <a:t>#1 in SET or Top 25 in the Nation</a:t>
            </a:r>
            <a:endParaRPr sz="1800">
              <a:solidFill>
                <a:srgbClr val="222222"/>
              </a:solidFill>
            </a:endParaRPr>
          </a:p>
        </p:txBody>
      </p:sp>
      <p:pic>
        <p:nvPicPr>
          <p:cNvPr id="473" name="Google Shape;473;p54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sp>
        <p:nvSpPr>
          <p:cNvPr id="475" name="Google Shape;475;p54"/>
          <p:cNvSpPr txBox="1"/>
          <p:nvPr/>
        </p:nvSpPr>
        <p:spPr>
          <a:xfrm>
            <a:off x="6411100" y="2442650"/>
            <a:ext cx="5630700" cy="14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22222"/>
                </a:solidFill>
              </a:rPr>
              <a:t>		</a:t>
            </a:r>
            <a:r>
              <a:rPr lang="en-US" sz="1800" b="1" u="sng">
                <a:solidFill>
                  <a:srgbClr val="222222"/>
                </a:solidFill>
              </a:rPr>
              <a:t>Awards</a:t>
            </a:r>
            <a:endParaRPr sz="1800" b="1" u="sng">
              <a:solidFill>
                <a:srgbClr val="222222"/>
              </a:solidFill>
            </a:endParaRPr>
          </a:p>
          <a:p>
            <a:pPr marL="1371600" marR="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Font typeface="Arial"/>
              <a:buChar char="●"/>
            </a:pPr>
            <a:r>
              <a:rPr lang="en-US" sz="1800">
                <a:solidFill>
                  <a:srgbClr val="222222"/>
                </a:solidFill>
              </a:rPr>
              <a:t>Award Plaque designating Level</a:t>
            </a:r>
            <a:endParaRPr sz="1800">
              <a:solidFill>
                <a:srgbClr val="222222"/>
              </a:solidFill>
            </a:endParaRPr>
          </a:p>
          <a:p>
            <a:pPr marL="13716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>
                <a:solidFill>
                  <a:srgbClr val="222222"/>
                </a:solidFill>
              </a:rPr>
              <a:t>Unique Business Cards</a:t>
            </a:r>
            <a:endParaRPr sz="1800">
              <a:solidFill>
                <a:srgbClr val="222222"/>
              </a:solidFill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D01A37CC-F3F1-7E91-8DC1-1E1A4C65FE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55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3" name="Google Shape;483;p55"/>
          <p:cNvSpPr txBox="1"/>
          <p:nvPr/>
        </p:nvSpPr>
        <p:spPr>
          <a:xfrm>
            <a:off x="457200" y="517025"/>
            <a:ext cx="46797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TCUV </a:t>
            </a:r>
            <a:endParaRPr sz="4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84" name="Google Shape;484;p55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453800" y="217625"/>
            <a:ext cx="4679674" cy="1612199"/>
          </a:xfrm>
          <a:prstGeom prst="rect">
            <a:avLst/>
          </a:prstGeom>
          <a:noFill/>
          <a:ln>
            <a:noFill/>
          </a:ln>
        </p:spPr>
      </p:pic>
      <p:sp>
        <p:nvSpPr>
          <p:cNvPr id="485" name="Google Shape;485;p55"/>
          <p:cNvSpPr txBox="1"/>
          <p:nvPr/>
        </p:nvSpPr>
        <p:spPr>
          <a:xfrm>
            <a:off x="2451331" y="1851396"/>
            <a:ext cx="7523577" cy="35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Thank You!</a:t>
            </a:r>
            <a:endParaRPr sz="48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/>
              <a:t>---------------</a:t>
            </a:r>
            <a:endParaRPr sz="48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/>
              <a:t>Dealer Support</a:t>
            </a:r>
            <a:r>
              <a:rPr lang="en-US" sz="4800" dirty="0"/>
              <a:t> </a:t>
            </a:r>
            <a:r>
              <a:rPr lang="en-US" sz="1800" u="sng" dirty="0">
                <a:solidFill>
                  <a:schemeClr val="hlink"/>
                </a:solidFill>
                <a:hlinkClick r:id="rId4"/>
              </a:rPr>
              <a:t>sue.swanson@setoyota.com</a:t>
            </a:r>
            <a:r>
              <a:rPr lang="en-US" sz="1800" dirty="0"/>
              <a:t>      954-429-2626</a:t>
            </a:r>
            <a:endParaRPr sz="18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D1 - D6              </a:t>
            </a:r>
            <a:r>
              <a:rPr lang="en-US" sz="1800" u="sng" dirty="0">
                <a:solidFill>
                  <a:schemeClr val="hlink"/>
                </a:solidFill>
                <a:hlinkClick r:id="rId5"/>
              </a:rPr>
              <a:t>christina.gerrish@setoyota.com</a:t>
            </a:r>
            <a:r>
              <a:rPr lang="en-US" sz="1800" dirty="0">
                <a:solidFill>
                  <a:schemeClr val="dk1"/>
                </a:solidFill>
              </a:rPr>
              <a:t>  954-292-5852</a:t>
            </a:r>
            <a:endParaRPr sz="1800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dk1"/>
                </a:solidFill>
              </a:rPr>
              <a:t> </a:t>
            </a:r>
            <a:endParaRPr sz="1800" dirty="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 dirty="0">
                <a:solidFill>
                  <a:schemeClr val="dk1"/>
                </a:solidFill>
              </a:rPr>
              <a:t>D7 - D12            </a:t>
            </a:r>
            <a:r>
              <a:rPr lang="en-US" sz="1800" u="sng" dirty="0">
                <a:solidFill>
                  <a:schemeClr val="hlink"/>
                </a:solidFill>
                <a:hlinkClick r:id="rId6"/>
              </a:rPr>
              <a:t>michael.dean@setoyota.com</a:t>
            </a:r>
            <a:r>
              <a:rPr lang="en-US" sz="1800" dirty="0">
                <a:solidFill>
                  <a:schemeClr val="dk1"/>
                </a:solidFill>
              </a:rPr>
              <a:t>       561-758-0562</a:t>
            </a:r>
            <a:endParaRPr sz="1800" dirty="0"/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EE1A72F6-367A-828A-D4CF-52CBE9EE58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0"/>
          <p:cNvSpPr txBox="1"/>
          <p:nvPr/>
        </p:nvSpPr>
        <p:spPr>
          <a:xfrm>
            <a:off x="381550" y="1388875"/>
            <a:ext cx="11048100" cy="388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71600" lvl="2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en-US" sz="2000" b="1">
                <a:solidFill>
                  <a:srgbClr val="222222"/>
                </a:solidFill>
              </a:rPr>
              <a:t>What is the difference between a used Toyota and a Toyota Certified Vehicle?</a:t>
            </a:r>
            <a:endParaRPr sz="2000">
              <a:solidFill>
                <a:srgbClr val="222222"/>
              </a:solidFill>
            </a:endParaRPr>
          </a:p>
          <a:p>
            <a:pPr marL="9144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00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200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47" name="Google Shape;147;p20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83150" y="136075"/>
            <a:ext cx="2496700" cy="860125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0"/>
          <p:cNvSpPr txBox="1"/>
          <p:nvPr/>
        </p:nvSpPr>
        <p:spPr>
          <a:xfrm>
            <a:off x="457200" y="136024"/>
            <a:ext cx="66747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What’s the TCUV Difference?</a:t>
            </a:r>
            <a:endParaRPr sz="4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D39A95AB-0871-1B2D-46B3-928A01190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1"/>
          <p:cNvSpPr txBox="1"/>
          <p:nvPr/>
        </p:nvSpPr>
        <p:spPr>
          <a:xfrm>
            <a:off x="381550" y="1160275"/>
            <a:ext cx="11048100" cy="438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71600" lvl="2" indent="-355600" algn="l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2000"/>
              <a:buChar char="●"/>
            </a:pPr>
            <a:r>
              <a:rPr lang="en-US" sz="2000" b="1" dirty="0">
                <a:solidFill>
                  <a:srgbClr val="222222"/>
                </a:solidFill>
              </a:rPr>
              <a:t>What is the difference between a used Toyota and a Toyota Certified Vehicle?</a:t>
            </a:r>
            <a:endParaRPr sz="2000" dirty="0">
              <a:solidFill>
                <a:srgbClr val="222222"/>
              </a:solidFill>
            </a:endParaRPr>
          </a:p>
          <a:p>
            <a:pPr marL="1828800" lvl="3" indent="-3556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222222"/>
              </a:buClr>
              <a:buSzPts val="2000"/>
              <a:buChar char="○"/>
            </a:pPr>
            <a:r>
              <a:rPr lang="en-US" sz="2000" dirty="0">
                <a:solidFill>
                  <a:srgbClr val="222222"/>
                </a:solidFill>
              </a:rPr>
              <a:t>The standards the vehicle must achieve to become a TCUV.</a:t>
            </a:r>
            <a:endParaRPr sz="2000" dirty="0">
              <a:solidFill>
                <a:srgbClr val="222222"/>
              </a:solidFill>
            </a:endParaRPr>
          </a:p>
          <a:p>
            <a:pPr marL="91440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2000" dirty="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sz="2000" dirty="0"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57" name="Google Shape;157;p21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583150" y="136075"/>
            <a:ext cx="2496700" cy="860125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1"/>
          <p:cNvSpPr txBox="1"/>
          <p:nvPr/>
        </p:nvSpPr>
        <p:spPr>
          <a:xfrm>
            <a:off x="457200" y="136024"/>
            <a:ext cx="6674700" cy="7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>
                <a:latin typeface="Calibri"/>
                <a:ea typeface="Calibri"/>
                <a:cs typeface="Calibri"/>
                <a:sym typeface="Calibri"/>
              </a:rPr>
              <a:t>What’s the TCUV Difference?</a:t>
            </a:r>
            <a:endParaRPr sz="4200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349DC3A2-D3E9-BA5A-C557-4C9420C383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1F07DD8-43FC-1B21-78AE-613B71E253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107044"/>
              </p:ext>
            </p:extLst>
          </p:nvPr>
        </p:nvGraphicFramePr>
        <p:xfrm>
          <a:off x="1564407" y="2383010"/>
          <a:ext cx="9267093" cy="3386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9031">
                  <a:extLst>
                    <a:ext uri="{9D8B030D-6E8A-4147-A177-3AD203B41FA5}">
                      <a16:colId xmlns:a16="http://schemas.microsoft.com/office/drawing/2014/main" val="726935280"/>
                    </a:ext>
                  </a:extLst>
                </a:gridCol>
                <a:gridCol w="3089031">
                  <a:extLst>
                    <a:ext uri="{9D8B030D-6E8A-4147-A177-3AD203B41FA5}">
                      <a16:colId xmlns:a16="http://schemas.microsoft.com/office/drawing/2014/main" val="2681174790"/>
                    </a:ext>
                  </a:extLst>
                </a:gridCol>
                <a:gridCol w="3089031">
                  <a:extLst>
                    <a:ext uri="{9D8B030D-6E8A-4147-A177-3AD203B41FA5}">
                      <a16:colId xmlns:a16="http://schemas.microsoft.com/office/drawing/2014/main" val="3801500911"/>
                    </a:ext>
                  </a:extLst>
                </a:gridCol>
              </a:tblGrid>
              <a:tr h="4837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Gold Certified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Silver Certified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9564900"/>
                  </a:ext>
                </a:extLst>
              </a:tr>
              <a:tr h="483788">
                <a:tc>
                  <a:txBody>
                    <a:bodyPr/>
                    <a:lstStyle/>
                    <a:p>
                      <a:r>
                        <a:rPr lang="en-US" sz="2000" dirty="0"/>
                        <a:t>Model 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Current Plus 6 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10 Years or Newer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520170"/>
                  </a:ext>
                </a:extLst>
              </a:tr>
              <a:tr h="483788">
                <a:tc>
                  <a:txBody>
                    <a:bodyPr/>
                    <a:lstStyle/>
                    <a:p>
                      <a:r>
                        <a:rPr lang="en-US" sz="2000" dirty="0"/>
                        <a:t>Miles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Less Than 85,000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Less Than 125,000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9584921"/>
                  </a:ext>
                </a:extLst>
              </a:tr>
              <a:tr h="483788">
                <a:tc>
                  <a:txBody>
                    <a:bodyPr/>
                    <a:lstStyle/>
                    <a:p>
                      <a:r>
                        <a:rPr lang="en-US" sz="2000" dirty="0"/>
                        <a:t>Carfax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Clean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Clean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419362"/>
                  </a:ext>
                </a:extLst>
              </a:tr>
              <a:tr h="483788">
                <a:tc>
                  <a:txBody>
                    <a:bodyPr/>
                    <a:lstStyle/>
                    <a:p>
                      <a:r>
                        <a:rPr lang="en-US" sz="2000" dirty="0"/>
                        <a:t>Multi Point Inspection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136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7043296"/>
                  </a:ext>
                </a:extLst>
              </a:tr>
              <a:tr h="483788">
                <a:tc>
                  <a:txBody>
                    <a:bodyPr/>
                    <a:lstStyle/>
                    <a:p>
                      <a:r>
                        <a:rPr lang="en-US" sz="2000" dirty="0"/>
                        <a:t>Comprehensive Warranty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12 - Months 12,000 Miles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N/A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866101"/>
                  </a:ext>
                </a:extLst>
              </a:tr>
              <a:tr h="483788">
                <a:tc>
                  <a:txBody>
                    <a:bodyPr/>
                    <a:lstStyle/>
                    <a:p>
                      <a:r>
                        <a:rPr lang="en-US" sz="2000" dirty="0"/>
                        <a:t>Powertrain Warranty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7 Year 100,000 Miles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12 - Months 12,000 Miles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870309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2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22"/>
          <p:cNvSpPr txBox="1"/>
          <p:nvPr/>
        </p:nvSpPr>
        <p:spPr>
          <a:xfrm>
            <a:off x="582550" y="1139525"/>
            <a:ext cx="10814400" cy="47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</a:pPr>
            <a:r>
              <a:rPr lang="en-US" dirty="0">
                <a:solidFill>
                  <a:srgbClr val="222222"/>
                </a:solidFill>
              </a:rPr>
              <a:t>		</a:t>
            </a:r>
            <a:r>
              <a:rPr lang="en-US" sz="1800" b="1" u="sng" dirty="0">
                <a:solidFill>
                  <a:srgbClr val="222222"/>
                </a:solidFill>
              </a:rPr>
              <a:t>Customer Benefits </a:t>
            </a:r>
            <a:r>
              <a:rPr lang="en-US" sz="1800" b="1" dirty="0">
                <a:solidFill>
                  <a:srgbClr val="222222"/>
                </a:solidFill>
              </a:rPr>
              <a:t> </a:t>
            </a:r>
            <a:endParaRPr lang="en-US" u="sng">
              <a:solidFill>
                <a:srgbClr val="1155CC"/>
              </a:solidFill>
              <a:highlight>
                <a:srgbClr val="FFFFFF"/>
              </a:highlight>
            </a:endParaRPr>
          </a:p>
          <a:p>
            <a:pPr>
              <a:lnSpc>
                <a:spcPct val="114999"/>
              </a:lnSpc>
              <a:spcBef>
                <a:spcPts val="1000"/>
              </a:spcBef>
            </a:pPr>
            <a:endParaRPr lang="en-US" sz="1800" b="1" dirty="0">
              <a:solidFill>
                <a:srgbClr val="222222"/>
              </a:solidFill>
            </a:endParaRPr>
          </a:p>
          <a:p>
            <a:pPr marL="1371600" indent="-342900">
              <a:lnSpc>
                <a:spcPct val="115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Recalls -  </a:t>
            </a:r>
            <a:endParaRPr sz="1800" b="1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b="1">
              <a:solidFill>
                <a:srgbClr val="222222"/>
              </a:solidFill>
            </a:endParaRPr>
          </a:p>
          <a:p>
            <a:pPr marL="1371600" indent="-342900">
              <a:lnSpc>
                <a:spcPct val="115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Brakes - </a:t>
            </a:r>
            <a:endParaRPr sz="1800" b="1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b="1">
              <a:solidFill>
                <a:srgbClr val="222222"/>
              </a:solidFill>
            </a:endParaRPr>
          </a:p>
          <a:p>
            <a:pPr marL="1371600" indent="-342900">
              <a:lnSpc>
                <a:spcPct val="115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Tires - </a:t>
            </a:r>
            <a:endParaRPr sz="1800" b="1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 b="1">
              <a:solidFill>
                <a:srgbClr val="222222"/>
              </a:solidFill>
            </a:endParaRPr>
          </a:p>
          <a:p>
            <a:pPr marL="1371600" indent="-342900">
              <a:lnSpc>
                <a:spcPct val="115000"/>
              </a:lnSpc>
              <a:spcBef>
                <a:spcPts val="1000"/>
              </a:spcBef>
              <a:buClr>
                <a:srgbClr val="222222"/>
              </a:buClr>
              <a:buSzPts val="1800"/>
              <a:buChar char="●"/>
            </a:pPr>
            <a:r>
              <a:rPr lang="en-US" sz="1800" b="1" dirty="0">
                <a:solidFill>
                  <a:srgbClr val="222222"/>
                </a:solidFill>
              </a:rPr>
              <a:t>Wiper Blades - </a:t>
            </a:r>
            <a:endParaRPr sz="1800" b="1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69" name="Google Shape;169;p22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46ACAFF6-6BC6-A1A0-CA70-9DB5ED7712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3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23"/>
          <p:cNvSpPr txBox="1"/>
          <p:nvPr/>
        </p:nvSpPr>
        <p:spPr>
          <a:xfrm>
            <a:off x="582550" y="1139525"/>
            <a:ext cx="10814400" cy="47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22222"/>
                </a:solidFill>
              </a:rPr>
              <a:t>		</a:t>
            </a:r>
            <a:r>
              <a:rPr lang="en-US" sz="1800" b="1" u="sng">
                <a:solidFill>
                  <a:srgbClr val="222222"/>
                </a:solidFill>
              </a:rPr>
              <a:t>Customer Benefits</a:t>
            </a:r>
            <a:endParaRPr sz="1800" b="1" u="sng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Recalls </a:t>
            </a:r>
            <a:r>
              <a:rPr lang="en-US" sz="1800">
                <a:solidFill>
                  <a:srgbClr val="222222"/>
                </a:solidFill>
              </a:rPr>
              <a:t>-  No open recalls or special service campaigns.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Brakes</a:t>
            </a:r>
            <a:r>
              <a:rPr lang="en-US" sz="1800">
                <a:solidFill>
                  <a:srgbClr val="222222"/>
                </a:solidFill>
              </a:rPr>
              <a:t> - 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Tires</a:t>
            </a:r>
            <a:r>
              <a:rPr lang="en-US" sz="1800">
                <a:solidFill>
                  <a:srgbClr val="222222"/>
                </a:solidFill>
              </a:rPr>
              <a:t> - 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Wiper Blades</a:t>
            </a:r>
            <a:r>
              <a:rPr lang="en-US" sz="1800">
                <a:solidFill>
                  <a:srgbClr val="222222"/>
                </a:solidFill>
              </a:rPr>
              <a:t> - 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78" name="Google Shape;178;p23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C1F9FE62-4723-20B5-CE85-895AD2D7DA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24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6" name="Google Shape;186;p24"/>
          <p:cNvSpPr txBox="1"/>
          <p:nvPr/>
        </p:nvSpPr>
        <p:spPr>
          <a:xfrm>
            <a:off x="582550" y="1139525"/>
            <a:ext cx="10814400" cy="47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22222"/>
                </a:solidFill>
              </a:rPr>
              <a:t>		</a:t>
            </a:r>
            <a:r>
              <a:rPr lang="en-US" sz="1800" b="1" u="sng">
                <a:solidFill>
                  <a:srgbClr val="222222"/>
                </a:solidFill>
              </a:rPr>
              <a:t>Customer Benefits</a:t>
            </a:r>
            <a:endParaRPr sz="1800" b="1" u="sng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Recalls </a:t>
            </a:r>
            <a:r>
              <a:rPr lang="en-US" sz="1800">
                <a:solidFill>
                  <a:srgbClr val="222222"/>
                </a:solidFill>
              </a:rPr>
              <a:t>-  No open recalls or special service campaigns.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Brakes</a:t>
            </a:r>
            <a:r>
              <a:rPr lang="en-US" sz="1800">
                <a:solidFill>
                  <a:srgbClr val="222222"/>
                </a:solidFill>
              </a:rPr>
              <a:t> - Brakes must measure at least 50% wear remaining.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Tires</a:t>
            </a:r>
            <a:r>
              <a:rPr lang="en-US" sz="1800">
                <a:solidFill>
                  <a:srgbClr val="222222"/>
                </a:solidFill>
              </a:rPr>
              <a:t> - 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Wiper Blades</a:t>
            </a:r>
            <a:r>
              <a:rPr lang="en-US" sz="1800">
                <a:solidFill>
                  <a:srgbClr val="222222"/>
                </a:solidFill>
              </a:rPr>
              <a:t> - 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87" name="Google Shape;187;p24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0C7B647A-FC71-F884-046E-44D5847C3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25"/>
          <p:cNvSpPr/>
          <p:nvPr/>
        </p:nvSpPr>
        <p:spPr>
          <a:xfrm>
            <a:off x="5978820" y="3275112"/>
            <a:ext cx="2343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25"/>
          <p:cNvSpPr txBox="1"/>
          <p:nvPr/>
        </p:nvSpPr>
        <p:spPr>
          <a:xfrm>
            <a:off x="228600" y="381000"/>
            <a:ext cx="7901100" cy="75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200" b="1" dirty="0">
                <a:latin typeface="Calibri"/>
                <a:ea typeface="Calibri"/>
                <a:cs typeface="Calibri"/>
                <a:sym typeface="Calibri"/>
              </a:rPr>
              <a:t>TCUV - Multi Point Inspection</a:t>
            </a:r>
            <a:endParaRPr sz="4200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25"/>
          <p:cNvSpPr txBox="1"/>
          <p:nvPr/>
        </p:nvSpPr>
        <p:spPr>
          <a:xfrm>
            <a:off x="582550" y="1139525"/>
            <a:ext cx="10814400" cy="56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222222"/>
                </a:solidFill>
              </a:rPr>
              <a:t>		</a:t>
            </a:r>
            <a:r>
              <a:rPr lang="en-US" sz="1800" b="1" u="sng">
                <a:solidFill>
                  <a:srgbClr val="222222"/>
                </a:solidFill>
              </a:rPr>
              <a:t>Customer Benefits</a:t>
            </a:r>
            <a:endParaRPr sz="1800" b="1" u="sng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Recalls </a:t>
            </a:r>
            <a:r>
              <a:rPr lang="en-US" sz="1800">
                <a:solidFill>
                  <a:srgbClr val="222222"/>
                </a:solidFill>
              </a:rPr>
              <a:t>-  No open recalls or special service campaigns.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Brakes</a:t>
            </a:r>
            <a:r>
              <a:rPr lang="en-US" sz="1800">
                <a:solidFill>
                  <a:srgbClr val="222222"/>
                </a:solidFill>
              </a:rPr>
              <a:t> - Brakes must measure at least 50% wear remaining.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Tires</a:t>
            </a:r>
            <a:r>
              <a:rPr lang="en-US" sz="1800">
                <a:solidFill>
                  <a:srgbClr val="222222"/>
                </a:solidFill>
              </a:rPr>
              <a:t> -  Tread depth must register at least 50% life remaining.  4 matching tires required.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1371600" lvl="0" indent="-3429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222222"/>
              </a:buClr>
              <a:buSzPts val="1800"/>
              <a:buChar char="●"/>
            </a:pPr>
            <a:r>
              <a:rPr lang="en-US" sz="1800" b="1">
                <a:solidFill>
                  <a:srgbClr val="222222"/>
                </a:solidFill>
              </a:rPr>
              <a:t>Wiper Blades</a:t>
            </a:r>
            <a:r>
              <a:rPr lang="en-US" sz="1800">
                <a:solidFill>
                  <a:srgbClr val="222222"/>
                </a:solidFill>
              </a:rPr>
              <a:t> - </a:t>
            </a: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800">
              <a:solidFill>
                <a:srgbClr val="222222"/>
              </a:solidFill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96" name="Google Shape;196;p25" descr="A close up of a logo&#10;&#10;Description generated with very high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29611" y="152402"/>
            <a:ext cx="4019220" cy="1384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6" descr="A black and white text&#10;&#10;Description automatically generated">
            <a:extLst>
              <a:ext uri="{FF2B5EF4-FFF2-40B4-BE49-F238E27FC236}">
                <a16:creationId xmlns:a16="http://schemas.microsoft.com/office/drawing/2014/main" id="{A92E9BB5-DA3D-1A7B-E638-72B60C6EE4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968" y="5908731"/>
            <a:ext cx="2963740" cy="73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82F2B3734E344D97543C064218F82E" ma:contentTypeVersion="21" ma:contentTypeDescription="Create a new document." ma:contentTypeScope="" ma:versionID="3e639223e200173e8098d89f32aac516">
  <xsd:schema xmlns:xsd="http://www.w3.org/2001/XMLSchema" xmlns:xs="http://www.w3.org/2001/XMLSchema" xmlns:p="http://schemas.microsoft.com/office/2006/metadata/properties" xmlns:ns1="http://schemas.microsoft.com/sharepoint/v3" xmlns:ns2="7f7387bc-872b-476c-872f-9f6c9c32d003" xmlns:ns3="b6f21f92-51f1-4c0d-8e3c-221251bde0ed" xmlns:ns4="3bc2b487-2e65-4320-8400-599e8cdab0d1" targetNamespace="http://schemas.microsoft.com/office/2006/metadata/properties" ma:root="true" ma:fieldsID="12ceb507760692413f6394862c324071" ns1:_="" ns2:_="" ns3:_="" ns4:_="">
    <xsd:import namespace="http://schemas.microsoft.com/sharepoint/v3"/>
    <xsd:import namespace="7f7387bc-872b-476c-872f-9f6c9c32d003"/>
    <xsd:import namespace="b6f21f92-51f1-4c0d-8e3c-221251bde0ed"/>
    <xsd:import namespace="3bc2b487-2e65-4320-8400-599e8cdab0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7387bc-872b-476c-872f-9f6c9c32d0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e016edf4-0d03-4363-a41a-a513b410a4c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f21f92-51f1-4c0d-8e3c-221251bde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c2b487-2e65-4320-8400-599e8cdab0d1" elementFormDefault="qualified">
    <xsd:import namespace="http://schemas.microsoft.com/office/2006/documentManagement/types"/>
    <xsd:import namespace="http://schemas.microsoft.com/office/infopath/2007/PartnerControls"/>
    <xsd:element name="TaxCatchAll" ma:index="25" nillable="true" ma:displayName="Taxonomy Catch All Column" ma:hidden="true" ma:list="{1ca322f9-3748-4920-bf42-b6dbe0203cda}" ma:internalName="TaxCatchAll" ma:showField="CatchAllData" ma:web="b6f21f92-51f1-4c0d-8e3c-221251bde0e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3bc2b487-2e65-4320-8400-599e8cdab0d1" xsi:nil="true"/>
    <lcf76f155ced4ddcb4097134ff3c332f xmlns="7f7387bc-872b-476c-872f-9f6c9c32d00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56AD4DB-3D12-41E0-B77E-B799F0EE69A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BCC0ED-159B-447E-BB5A-F352DFE639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f7387bc-872b-476c-872f-9f6c9c32d003"/>
    <ds:schemaRef ds:uri="b6f21f92-51f1-4c0d-8e3c-221251bde0ed"/>
    <ds:schemaRef ds:uri="3bc2b487-2e65-4320-8400-599e8cdab0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B9EA5F4-EE11-4B2E-8965-2EB4983B0F5F}">
  <ds:schemaRefs>
    <ds:schemaRef ds:uri="http://schemas.openxmlformats.org/package/2006/metadata/core-properties"/>
    <ds:schemaRef ds:uri="http://schemas.microsoft.com/sharepoint/v3"/>
    <ds:schemaRef ds:uri="http://schemas.microsoft.com/office/2006/metadata/properties"/>
    <ds:schemaRef ds:uri="3bc2b487-2e65-4320-8400-599e8cdab0d1"/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b6f21f92-51f1-4c0d-8e3c-221251bde0ed"/>
    <ds:schemaRef ds:uri="7f7387bc-872b-476c-872f-9f6c9c32d003"/>
  </ds:schemaRefs>
</ds:datastoreItem>
</file>

<file path=docMetadata/LabelInfo.xml><?xml version="1.0" encoding="utf-8"?>
<clbl:labelList xmlns:clbl="http://schemas.microsoft.com/office/2020/mipLabelMetadata">
  <clbl:label id="{a36fff60-1ad5-43db-ab68-e711cc1c5de4}" enabled="1" method="Privileged" siteId="{e2ba673a-b782-4f44-b0b5-93da9025820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1987</Words>
  <Application>Microsoft Office PowerPoint</Application>
  <PresentationFormat>Widescreen</PresentationFormat>
  <Paragraphs>353</Paragraphs>
  <Slides>38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Open Sans ExtraBold</vt:lpstr>
      <vt:lpstr>Lato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Gerrish, Christina</dc:creator>
  <cp:lastModifiedBy>Jason Muehlhauser</cp:lastModifiedBy>
  <cp:revision>89</cp:revision>
  <dcterms:modified xsi:type="dcterms:W3CDTF">2025-04-16T13:55:41Z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36fff60-1ad5-43db-ab68-e711cc1c5de4_Enabled">
    <vt:lpwstr>true</vt:lpwstr>
  </property>
  <property fmtid="{D5CDD505-2E9C-101B-9397-08002B2CF9AE}" pid="3" name="MSIP_Label_a36fff60-1ad5-43db-ab68-e711cc1c5de4_SetDate">
    <vt:lpwstr>2022-07-29T15:43:15Z</vt:lpwstr>
  </property>
  <property fmtid="{D5CDD505-2E9C-101B-9397-08002B2CF9AE}" pid="4" name="MSIP_Label_a36fff60-1ad5-43db-ab68-e711cc1c5de4_Method">
    <vt:lpwstr>Privileged</vt:lpwstr>
  </property>
  <property fmtid="{D5CDD505-2E9C-101B-9397-08002B2CF9AE}" pid="5" name="MSIP_Label_a36fff60-1ad5-43db-ab68-e711cc1c5de4_Name">
    <vt:lpwstr>Public</vt:lpwstr>
  </property>
  <property fmtid="{D5CDD505-2E9C-101B-9397-08002B2CF9AE}" pid="6" name="MSIP_Label_a36fff60-1ad5-43db-ab68-e711cc1c5de4_SiteId">
    <vt:lpwstr>e2ba673a-b782-4f44-b0b5-93da90258200</vt:lpwstr>
  </property>
  <property fmtid="{D5CDD505-2E9C-101B-9397-08002B2CF9AE}" pid="7" name="MSIP_Label_a36fff60-1ad5-43db-ab68-e711cc1c5de4_ActionId">
    <vt:lpwstr>ed6ae9a2-ed4b-4df6-83c6-b84fc94fd243</vt:lpwstr>
  </property>
  <property fmtid="{D5CDD505-2E9C-101B-9397-08002B2CF9AE}" pid="8" name="MSIP_Label_a36fff60-1ad5-43db-ab68-e711cc1c5de4_ContentBits">
    <vt:lpwstr>0</vt:lpwstr>
  </property>
  <property fmtid="{D5CDD505-2E9C-101B-9397-08002B2CF9AE}" pid="9" name="ContentTypeId">
    <vt:lpwstr>0x0101005882F2B3734E344D97543C064218F82E</vt:lpwstr>
  </property>
  <property fmtid="{D5CDD505-2E9C-101B-9397-08002B2CF9AE}" pid="10" name="MediaServiceImageTags">
    <vt:lpwstr/>
  </property>
</Properties>
</file>